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5" r:id="rId3"/>
    <p:sldId id="263" r:id="rId4"/>
    <p:sldId id="269" r:id="rId5"/>
    <p:sldId id="266" r:id="rId6"/>
    <p:sldId id="276" r:id="rId7"/>
    <p:sldId id="277" r:id="rId8"/>
    <p:sldId id="273" r:id="rId9"/>
    <p:sldId id="272" r:id="rId10"/>
    <p:sldId id="271" r:id="rId11"/>
    <p:sldId id="270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" initials="g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B2C"/>
    <a:srgbClr val="DF3C1B"/>
    <a:srgbClr val="3DA9CF"/>
    <a:srgbClr val="5AB6D6"/>
    <a:srgbClr val="F5F5F5"/>
    <a:srgbClr val="CC0000"/>
    <a:srgbClr val="16AE02"/>
    <a:srgbClr val="F9F9F9"/>
    <a:srgbClr val="FFFFFF"/>
    <a:srgbClr val="F98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54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12C-30A1-4475-AD25-666B67242544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5921-6141-4BED-B037-9D93FAD24F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4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6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6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44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6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83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7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87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4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0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27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49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EEA1-935C-4573-ACFF-7A9C29F82B18}" type="datetimeFigureOut">
              <a:rPr lang="uk-UA" smtClean="0"/>
              <a:t>03.08.2021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BED5-FF6E-4CC6-B303-7527E9D5FD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0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s://learningapps.org/display?v=pbkozo8vk2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55" y="361661"/>
            <a:ext cx="8702635" cy="1200329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ЧОМУ ВІДБУВАЮТЬСЯ ЗМІНИ КЛІМАТУ</a:t>
            </a:r>
            <a:endParaRPr lang="uk-UA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65522" y="5973118"/>
            <a:ext cx="24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 3 </a:t>
            </a:r>
            <a:endParaRPr lang="uk-UA" sz="2800" dirty="0"/>
          </a:p>
        </p:txBody>
      </p:sp>
      <p:pic>
        <p:nvPicPr>
          <p:cNvPr id="1026" name="Picture 2" descr="Прогноз погоди в Україні: Синоптики очікують спеку та дощі - новини ZIK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r="8137"/>
          <a:stretch/>
        </p:blipFill>
        <p:spPr bwMode="auto">
          <a:xfrm>
            <a:off x="1608391" y="1716037"/>
            <a:ext cx="5909964" cy="41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98D580FA-1D45-441A-8289-EF10354E033A}"/>
              </a:ext>
            </a:extLst>
          </p:cNvPr>
          <p:cNvGrpSpPr/>
          <p:nvPr/>
        </p:nvGrpSpPr>
        <p:grpSpPr>
          <a:xfrm>
            <a:off x="9019466" y="448551"/>
            <a:ext cx="2935154" cy="6033763"/>
            <a:chOff x="9019466" y="448551"/>
            <a:chExt cx="2935154" cy="6033763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="" xmlns:a16="http://schemas.microsoft.com/office/drawing/2014/main" id="{075F364C-C1EF-4A74-A712-7D42DC7FED0C}"/>
                </a:ext>
              </a:extLst>
            </p:cNvPr>
            <p:cNvSpPr/>
            <p:nvPr/>
          </p:nvSpPr>
          <p:spPr>
            <a:xfrm>
              <a:off x="9025742" y="464820"/>
              <a:ext cx="2918182" cy="6017494"/>
            </a:xfrm>
            <a:prstGeom prst="roundRect">
              <a:avLst>
                <a:gd name="adj" fmla="val 3438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1143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рямоугольник: скругленные верхние углы 23">
              <a:extLst>
                <a:ext uri="{FF2B5EF4-FFF2-40B4-BE49-F238E27FC236}">
                  <a16:creationId xmlns="" xmlns:a16="http://schemas.microsoft.com/office/drawing/2014/main" id="{A0DD459F-0DA3-4CBA-9200-BBA97AC462B9}"/>
                </a:ext>
              </a:extLst>
            </p:cNvPr>
            <p:cNvSpPr/>
            <p:nvPr/>
          </p:nvSpPr>
          <p:spPr>
            <a:xfrm>
              <a:off x="9019466" y="448551"/>
              <a:ext cx="2935154" cy="1322200"/>
            </a:xfrm>
            <a:prstGeom prst="round2SameRect">
              <a:avLst>
                <a:gd name="adj1" fmla="val 10134"/>
                <a:gd name="adj2" fmla="val 0"/>
              </a:avLst>
            </a:prstGeom>
            <a:solidFill>
              <a:srgbClr val="D5E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5" name="Прямокутник 3">
            <a:extLst>
              <a:ext uri="{FF2B5EF4-FFF2-40B4-BE49-F238E27FC236}">
                <a16:creationId xmlns="" xmlns:a16="http://schemas.microsoft.com/office/drawing/2014/main" id="{F072420C-69B8-436D-87B5-8224B08C900D}"/>
              </a:ext>
            </a:extLst>
          </p:cNvPr>
          <p:cNvSpPr/>
          <p:nvPr/>
        </p:nvSpPr>
        <p:spPr>
          <a:xfrm>
            <a:off x="8880581" y="643007"/>
            <a:ext cx="326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</a:rPr>
              <a:t>Проект «Кліматична та екологічна освіта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</a:rPr>
              <a:t>для </a:t>
            </a:r>
            <a:endParaRPr lang="en-US" dirty="0">
              <a:latin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</a:rPr>
              <a:t>учнів початкових класів»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A3A9DC-17CC-4FD2-B713-DEBE41CE6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8"/>
          <a:stretch/>
        </p:blipFill>
        <p:spPr>
          <a:xfrm>
            <a:off x="9570721" y="2512171"/>
            <a:ext cx="1828224" cy="1683922"/>
          </a:xfrm>
          <a:prstGeom prst="rect">
            <a:avLst/>
          </a:prstGeom>
        </p:spPr>
      </p:pic>
      <p:sp>
        <p:nvSpPr>
          <p:cNvPr id="27" name="Прямокутник 10">
            <a:extLst>
              <a:ext uri="{FF2B5EF4-FFF2-40B4-BE49-F238E27FC236}">
                <a16:creationId xmlns="" xmlns:a16="http://schemas.microsoft.com/office/drawing/2014/main" id="{28B81E03-FA80-401D-97B1-CCB9A1B242F3}"/>
              </a:ext>
            </a:extLst>
          </p:cNvPr>
          <p:cNvSpPr/>
          <p:nvPr/>
        </p:nvSpPr>
        <p:spPr>
          <a:xfrm>
            <a:off x="9487524" y="2096344"/>
            <a:ext cx="2006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підтримки: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кутник 11">
            <a:extLst>
              <a:ext uri="{FF2B5EF4-FFF2-40B4-BE49-F238E27FC236}">
                <a16:creationId xmlns="" xmlns:a16="http://schemas.microsoft.com/office/drawing/2014/main" id="{9C600ABD-3349-4150-9186-897B2BDE7C76}"/>
              </a:ext>
            </a:extLst>
          </p:cNvPr>
          <p:cNvSpPr/>
          <p:nvPr/>
        </p:nvSpPr>
        <p:spPr>
          <a:xfrm>
            <a:off x="9829111" y="4397673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dirty="0">
                <a:solidFill>
                  <a:srgbClr val="222222"/>
                </a:solidFill>
                <a:latin typeface="Arial" panose="020B0604020202020204" pitchFamily="34" charset="0"/>
              </a:rPr>
              <a:t>Виконавець:</a:t>
            </a:r>
            <a:endParaRPr lang="uk-UA" sz="16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C09E2B6-7375-488F-8608-555A824CC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56" y="4816564"/>
            <a:ext cx="1286495" cy="12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1" t="5658" r="23088"/>
          <a:stretch/>
        </p:blipFill>
        <p:spPr>
          <a:xfrm>
            <a:off x="283434" y="277767"/>
            <a:ext cx="9286329" cy="5624685"/>
          </a:xfrm>
          <a:prstGeom prst="rect">
            <a:avLst/>
          </a:prstGeom>
        </p:spPr>
      </p:pic>
      <p:pic>
        <p:nvPicPr>
          <p:cNvPr id="4" name="Рисунок 15" descr="https://learningapps.org/qrcode.php?id=pbkozo8vk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90" y="4647917"/>
            <a:ext cx="1254535" cy="12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6"/>
          <p:cNvSpPr/>
          <p:nvPr/>
        </p:nvSpPr>
        <p:spPr>
          <a:xfrm>
            <a:off x="283434" y="6143541"/>
            <a:ext cx="4939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https://learningapps.org/display?v=pbkozo8vk20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8CF5EF-BFBE-4916-8EF8-E4788D262F9A}"/>
              </a:ext>
            </a:extLst>
          </p:cNvPr>
          <p:cNvSpPr txBox="1"/>
          <p:nvPr/>
        </p:nvSpPr>
        <p:spPr>
          <a:xfrm>
            <a:off x="9842090" y="678549"/>
            <a:ext cx="2066476" cy="2769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Автомобілі та вантажівки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C6E1AA-3A09-4D46-AEA9-CD42356CA523}"/>
              </a:ext>
            </a:extLst>
          </p:cNvPr>
          <p:cNvSpPr txBox="1"/>
          <p:nvPr/>
        </p:nvSpPr>
        <p:spPr>
          <a:xfrm>
            <a:off x="9842090" y="1125497"/>
            <a:ext cx="643030" cy="2769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Літаки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C16F6F-8E43-4E3A-B8B8-69F6C20AADF9}"/>
              </a:ext>
            </a:extLst>
          </p:cNvPr>
          <p:cNvSpPr txBox="1"/>
          <p:nvPr/>
        </p:nvSpPr>
        <p:spPr>
          <a:xfrm>
            <a:off x="9842090" y="1575054"/>
            <a:ext cx="1449798" cy="2769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Будинки та школи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353D2B3-997D-478A-9F84-10653589FC72}"/>
              </a:ext>
            </a:extLst>
          </p:cNvPr>
          <p:cNvSpPr txBox="1"/>
          <p:nvPr/>
        </p:nvSpPr>
        <p:spPr>
          <a:xfrm>
            <a:off x="9842090" y="2018253"/>
            <a:ext cx="1017143" cy="2769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Знелісення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BA69B5-FCBF-48BB-937F-C92F166BE7EF}"/>
              </a:ext>
            </a:extLst>
          </p:cNvPr>
          <p:cNvSpPr txBox="1"/>
          <p:nvPr/>
        </p:nvSpPr>
        <p:spPr>
          <a:xfrm>
            <a:off x="9842090" y="2461452"/>
            <a:ext cx="1638710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Сільскогосподарські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тварини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221288-CCBE-43B0-BD2B-A9AA19065B65}"/>
              </a:ext>
            </a:extLst>
          </p:cNvPr>
          <p:cNvSpPr txBox="1"/>
          <p:nvPr/>
        </p:nvSpPr>
        <p:spPr>
          <a:xfrm>
            <a:off x="9842090" y="3089317"/>
            <a:ext cx="1254535" cy="2769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Електростанції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87A0B7-A1E5-4715-BA1D-280E7F10A124}"/>
              </a:ext>
            </a:extLst>
          </p:cNvPr>
          <p:cNvSpPr txBox="1"/>
          <p:nvPr/>
        </p:nvSpPr>
        <p:spPr>
          <a:xfrm>
            <a:off x="9842090" y="3532516"/>
            <a:ext cx="802098" cy="2769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Відходи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32C419F-4063-4A9E-AA6C-9B01B812D3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679">
            <a:off x="10833040" y="3704579"/>
            <a:ext cx="1112176" cy="12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9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9382" y="575578"/>
            <a:ext cx="5013235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Правда чи ні?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6E145967-2338-4780-8486-2C4B97DC8C2A}"/>
              </a:ext>
            </a:extLst>
          </p:cNvPr>
          <p:cNvGrpSpPr/>
          <p:nvPr/>
        </p:nvGrpSpPr>
        <p:grpSpPr>
          <a:xfrm>
            <a:off x="1322440" y="2135770"/>
            <a:ext cx="9547117" cy="3878609"/>
            <a:chOff x="921141" y="974013"/>
            <a:chExt cx="9547117" cy="387860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63C6180-48AC-40B7-83F3-B1AEE8736CB3}"/>
                </a:ext>
              </a:extLst>
            </p:cNvPr>
            <p:cNvSpPr txBox="1"/>
            <p:nvPr/>
          </p:nvSpPr>
          <p:spPr>
            <a:xfrm>
              <a:off x="921142" y="974636"/>
              <a:ext cx="7526593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Глобальне потепління спричиняє зміни у нашому кліматі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36EB85B-0145-4EFE-B5C2-D1F8360D3A72}"/>
                </a:ext>
              </a:extLst>
            </p:cNvPr>
            <p:cNvSpPr txBox="1"/>
            <p:nvPr/>
          </p:nvSpPr>
          <p:spPr>
            <a:xfrm>
              <a:off x="924233" y="1805633"/>
              <a:ext cx="7526593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Глобальне потепління – це підвищення середньої температури у різних частинах планети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A117052-F0C3-4F87-8CB8-D63F0569C696}"/>
                </a:ext>
              </a:extLst>
            </p:cNvPr>
            <p:cNvSpPr txBox="1"/>
            <p:nvPr/>
          </p:nvSpPr>
          <p:spPr>
            <a:xfrm>
              <a:off x="924233" y="2636630"/>
              <a:ext cx="752350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Спалення вугілля для опалення не призводить до глобального потепління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58E7413-AD78-4731-ABCF-7435D290F182}"/>
                </a:ext>
              </a:extLst>
            </p:cNvPr>
            <p:cNvSpPr txBox="1"/>
            <p:nvPr/>
          </p:nvSpPr>
          <p:spPr>
            <a:xfrm>
              <a:off x="924233" y="3467627"/>
              <a:ext cx="752350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Коли спалюють відходи виділяються парникові гази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DF3D066-591D-4A3D-85DC-0D2A7314F5A9}"/>
                </a:ext>
              </a:extLst>
            </p:cNvPr>
            <p:cNvSpPr txBox="1"/>
            <p:nvPr/>
          </p:nvSpPr>
          <p:spPr>
            <a:xfrm>
              <a:off x="924233" y="3929292"/>
              <a:ext cx="752350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Діяльність людей прискорює глобальне потепління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4E9BF13-8D4B-46A7-AE3C-DBF4B2AD3B9E}"/>
                </a:ext>
              </a:extLst>
            </p:cNvPr>
            <p:cNvSpPr txBox="1"/>
            <p:nvPr/>
          </p:nvSpPr>
          <p:spPr>
            <a:xfrm>
              <a:off x="921141" y="4390957"/>
              <a:ext cx="753277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Глобальне потепління – це добре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8F68EFE-C619-4C91-B224-46F6627D2550}"/>
                </a:ext>
              </a:extLst>
            </p:cNvPr>
            <p:cNvSpPr txBox="1"/>
            <p:nvPr/>
          </p:nvSpPr>
          <p:spPr>
            <a:xfrm>
              <a:off x="8451826" y="974013"/>
              <a:ext cx="201561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Так/ні</a:t>
              </a:r>
            </a:p>
            <a:p>
              <a:pPr algn="ctr"/>
              <a:endParaRPr lang="uk-UA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607A8AA-76A3-4C41-B062-6B51705335F5}"/>
                </a:ext>
              </a:extLst>
            </p:cNvPr>
            <p:cNvSpPr txBox="1"/>
            <p:nvPr/>
          </p:nvSpPr>
          <p:spPr>
            <a:xfrm>
              <a:off x="8452646" y="1805633"/>
              <a:ext cx="201561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Так/ні</a:t>
              </a:r>
            </a:p>
            <a:p>
              <a:pPr algn="ctr"/>
              <a:endParaRPr lang="uk-UA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C94B7D2-5CC1-42AA-93E2-BC1A226C60EE}"/>
                </a:ext>
              </a:extLst>
            </p:cNvPr>
            <p:cNvSpPr txBox="1"/>
            <p:nvPr/>
          </p:nvSpPr>
          <p:spPr>
            <a:xfrm>
              <a:off x="8452646" y="2638495"/>
              <a:ext cx="201561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Так/ні</a:t>
              </a:r>
            </a:p>
            <a:p>
              <a:pPr algn="ctr"/>
              <a:endParaRPr lang="uk-UA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904E012-0B6B-452D-B5F4-9F2FDC77258F}"/>
                </a:ext>
              </a:extLst>
            </p:cNvPr>
            <p:cNvSpPr txBox="1"/>
            <p:nvPr/>
          </p:nvSpPr>
          <p:spPr>
            <a:xfrm>
              <a:off x="8452646" y="3466694"/>
              <a:ext cx="20156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Так/ні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C3B873B-701C-4ABE-AF8A-BE20ED82C962}"/>
                </a:ext>
              </a:extLst>
            </p:cNvPr>
            <p:cNvSpPr txBox="1"/>
            <p:nvPr/>
          </p:nvSpPr>
          <p:spPr>
            <a:xfrm>
              <a:off x="8448996" y="3929291"/>
              <a:ext cx="20156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Так/ні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813E917-3609-4663-9115-3F13C0D8CCF6}"/>
                </a:ext>
              </a:extLst>
            </p:cNvPr>
            <p:cNvSpPr txBox="1"/>
            <p:nvPr/>
          </p:nvSpPr>
          <p:spPr>
            <a:xfrm>
              <a:off x="8452646" y="4390956"/>
              <a:ext cx="20156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Так/ні</a:t>
              </a: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370521A-BBC2-496A-861F-AEEBBF98A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50" y="249675"/>
            <a:ext cx="1752982" cy="19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Animation of the Earth with a thermometer with temperature rising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505" r="3643" b="3544"/>
          <a:stretch/>
        </p:blipFill>
        <p:spPr bwMode="auto">
          <a:xfrm>
            <a:off x="790751" y="2229474"/>
            <a:ext cx="2655795" cy="2859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49235" y="488795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Де і як змінюється клімат</a:t>
            </a:r>
          </a:p>
        </p:txBody>
      </p:sp>
      <p:sp>
        <p:nvSpPr>
          <p:cNvPr id="8" name="Стрілка вправо 7"/>
          <p:cNvSpPr/>
          <p:nvPr/>
        </p:nvSpPr>
        <p:spPr>
          <a:xfrm>
            <a:off x="3465017" y="3439660"/>
            <a:ext cx="801201" cy="4354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1F705FE6-E840-4EC5-8911-0DE70F3A7933}"/>
              </a:ext>
            </a:extLst>
          </p:cNvPr>
          <p:cNvGrpSpPr/>
          <p:nvPr/>
        </p:nvGrpSpPr>
        <p:grpSpPr>
          <a:xfrm>
            <a:off x="8477338" y="2277760"/>
            <a:ext cx="2923911" cy="2556284"/>
            <a:chOff x="8131493" y="1828800"/>
            <a:chExt cx="3822245" cy="361950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41D9E45-1FB4-4493-96A5-D82D72C16106}"/>
                </a:ext>
              </a:extLst>
            </p:cNvPr>
            <p:cNvSpPr/>
            <p:nvPr/>
          </p:nvSpPr>
          <p:spPr>
            <a:xfrm>
              <a:off x="8131493" y="1828800"/>
              <a:ext cx="3822245" cy="3619500"/>
            </a:xfrm>
            <a:prstGeom prst="rect">
              <a:avLst/>
            </a:prstGeom>
            <a:solidFill>
              <a:srgbClr val="282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 descr="Изображение выглядит как карт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7607CD2-6D23-4697-8E53-62DFD44A4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56" b="18463"/>
            <a:stretch/>
          </p:blipFill>
          <p:spPr>
            <a:xfrm>
              <a:off x="8131493" y="2277760"/>
              <a:ext cx="3822245" cy="255628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CDF34C20-DBC6-43BD-834B-0A181F06F5EC}"/>
              </a:ext>
            </a:extLst>
          </p:cNvPr>
          <p:cNvGrpSpPr/>
          <p:nvPr/>
        </p:nvGrpSpPr>
        <p:grpSpPr>
          <a:xfrm>
            <a:off x="4595812" y="2277760"/>
            <a:ext cx="3000376" cy="2556284"/>
            <a:chOff x="4543425" y="2277760"/>
            <a:chExt cx="3000376" cy="255628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5A658D2-5A64-41C4-8DC0-4D0E3B746204}"/>
                </a:ext>
              </a:extLst>
            </p:cNvPr>
            <p:cNvSpPr/>
            <p:nvPr/>
          </p:nvSpPr>
          <p:spPr>
            <a:xfrm>
              <a:off x="4543425" y="2277760"/>
              <a:ext cx="3000376" cy="2556284"/>
            </a:xfrm>
            <a:prstGeom prst="rect">
              <a:avLst/>
            </a:prstGeom>
            <a:solidFill>
              <a:srgbClr val="282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49976AE5-EE42-4A2C-877D-3C6EE81D8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540" y="2334496"/>
              <a:ext cx="2109779" cy="2326071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F85BBC6-A7DD-42A7-8B15-65BE8B067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920" y="2564721"/>
            <a:ext cx="2177780" cy="21787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45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 month's rain in 24 hours causes more flooding misery - here's what we  know so far - Manchester Evening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4576" r="93" b="4576"/>
          <a:stretch/>
        </p:blipFill>
        <p:spPr bwMode="auto">
          <a:xfrm>
            <a:off x="6368735" y="4107017"/>
            <a:ext cx="4095383" cy="24743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9235" y="443573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 зміни клімату впливають на все живе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312052-100E-48D9-9F78-6055E8B12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7"/>
          <a:stretch/>
        </p:blipFill>
        <p:spPr>
          <a:xfrm>
            <a:off x="1731691" y="1286046"/>
            <a:ext cx="4091576" cy="2468673"/>
          </a:xfrm>
          <a:prstGeom prst="rect">
            <a:avLst/>
          </a:prstGeom>
          <a:effectLst/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E8187CF-9582-4DEE-9286-8E62A2525B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02" b="11194"/>
          <a:stretch/>
        </p:blipFill>
        <p:spPr>
          <a:xfrm>
            <a:off x="6368735" y="1286046"/>
            <a:ext cx="4091576" cy="2470399"/>
          </a:xfrm>
          <a:prstGeom prst="rect">
            <a:avLst/>
          </a:prstGeom>
          <a:effectLst/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C8CBE55-50BF-46AD-9392-D0DE687AD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90"/>
          <a:stretch/>
        </p:blipFill>
        <p:spPr>
          <a:xfrm>
            <a:off x="1731691" y="4105292"/>
            <a:ext cx="4091576" cy="24743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04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9D3DE93E-4021-48F1-8331-DD2E5BC2B827}"/>
              </a:ext>
            </a:extLst>
          </p:cNvPr>
          <p:cNvGrpSpPr/>
          <p:nvPr/>
        </p:nvGrpSpPr>
        <p:grpSpPr>
          <a:xfrm>
            <a:off x="9491274" y="2962924"/>
            <a:ext cx="2048465" cy="3295636"/>
            <a:chOff x="9491274" y="2962924"/>
            <a:chExt cx="2048465" cy="3295636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04D6F3D0-4DC1-4CA8-8E69-18CC12C9F763}"/>
                </a:ext>
              </a:extLst>
            </p:cNvPr>
            <p:cNvSpPr/>
            <p:nvPr/>
          </p:nvSpPr>
          <p:spPr>
            <a:xfrm>
              <a:off x="9965431" y="6178985"/>
              <a:ext cx="1100150" cy="79575"/>
            </a:xfrm>
            <a:prstGeom prst="ellipse">
              <a:avLst/>
            </a:prstGeom>
            <a:solidFill>
              <a:schemeClr val="bg2">
                <a:lumMod val="50000"/>
                <a:alpha val="4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 descr="Изображение выглядит как игрушка, кукла, векторная график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31E8900-C636-43BF-84E1-F2F2120EE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9491274" y="2962924"/>
              <a:ext cx="2048465" cy="329563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39594" y="465180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 впливає людська діяльність на довкілля</a:t>
            </a:r>
          </a:p>
        </p:txBody>
      </p:sp>
      <p:sp>
        <p:nvSpPr>
          <p:cNvPr id="20" name="Полілінія 19"/>
          <p:cNvSpPr/>
          <p:nvPr/>
        </p:nvSpPr>
        <p:spPr>
          <a:xfrm rot="10800000" flipH="1">
            <a:off x="5281300" y="2127139"/>
            <a:ext cx="92681" cy="266337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олілінія 20"/>
          <p:cNvSpPr/>
          <p:nvPr/>
        </p:nvSpPr>
        <p:spPr>
          <a:xfrm rot="10800000" flipH="1">
            <a:off x="5662658" y="2127138"/>
            <a:ext cx="92681" cy="266337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олілінія 21"/>
          <p:cNvSpPr/>
          <p:nvPr/>
        </p:nvSpPr>
        <p:spPr>
          <a:xfrm rot="10800000" flipH="1">
            <a:off x="6040019" y="2127139"/>
            <a:ext cx="92681" cy="266337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олілінія 22"/>
          <p:cNvSpPr/>
          <p:nvPr/>
        </p:nvSpPr>
        <p:spPr>
          <a:xfrm rot="10800000" flipH="1">
            <a:off x="6405058" y="2127139"/>
            <a:ext cx="92681" cy="266337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олілінія 23"/>
          <p:cNvSpPr/>
          <p:nvPr/>
        </p:nvSpPr>
        <p:spPr>
          <a:xfrm rot="10800000" flipH="1">
            <a:off x="6770097" y="2127139"/>
            <a:ext cx="92681" cy="266337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09" y="3122959"/>
            <a:ext cx="4733563" cy="3161468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 rot="18785310">
            <a:off x="3329881" y="1885172"/>
            <a:ext cx="5653673" cy="5754413"/>
          </a:xfrm>
          <a:prstGeom prst="arc">
            <a:avLst>
              <a:gd name="adj1" fmla="val 16200000"/>
              <a:gd name="adj2" fmla="val 215842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4485846" y="2501259"/>
            <a:ext cx="344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викиди газів у повітря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00254" y="1490579"/>
            <a:ext cx="229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парникові гази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0433" y="1798641"/>
            <a:ext cx="340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Людська діяльність</a:t>
            </a:r>
          </a:p>
        </p:txBody>
      </p:sp>
    </p:spTree>
    <p:extLst>
      <p:ext uri="{BB962C8B-B14F-4D97-AF65-F5344CB8AC3E}">
        <p14:creationId xmlns:p14="http://schemas.microsoft.com/office/powerpoint/2010/main" val="8416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2" grpId="0" animBg="1"/>
      <p:bldP spid="23" grpId="0" animBg="1"/>
      <p:bldP spid="24" grpId="0" animBg="1"/>
      <p:bldP spid="6" grpId="0" animBg="1"/>
      <p:bldP spid="31" grpId="0"/>
      <p:bldP spid="3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8493" y="433215"/>
            <a:ext cx="8055428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Парниковий ефект</a:t>
            </a:r>
          </a:p>
        </p:txBody>
      </p:sp>
      <p:sp>
        <p:nvSpPr>
          <p:cNvPr id="20" name="Полілінія 19"/>
          <p:cNvSpPr/>
          <p:nvPr/>
        </p:nvSpPr>
        <p:spPr>
          <a:xfrm rot="10800000">
            <a:off x="7318403" y="2224350"/>
            <a:ext cx="222069" cy="1058091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олілінія 20"/>
          <p:cNvSpPr/>
          <p:nvPr/>
        </p:nvSpPr>
        <p:spPr>
          <a:xfrm rot="10800000">
            <a:off x="7653683" y="2041306"/>
            <a:ext cx="222069" cy="1058091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олілінія 21"/>
          <p:cNvSpPr/>
          <p:nvPr/>
        </p:nvSpPr>
        <p:spPr>
          <a:xfrm rot="10800000">
            <a:off x="7988963" y="1796458"/>
            <a:ext cx="222069" cy="1058091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олілінія 22"/>
          <p:cNvSpPr/>
          <p:nvPr/>
        </p:nvSpPr>
        <p:spPr>
          <a:xfrm rot="10800000">
            <a:off x="8380845" y="1763798"/>
            <a:ext cx="222069" cy="1058091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олілінія 23"/>
          <p:cNvSpPr/>
          <p:nvPr/>
        </p:nvSpPr>
        <p:spPr>
          <a:xfrm rot="10800000">
            <a:off x="8781442" y="1812701"/>
            <a:ext cx="222069" cy="1058091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олілінія 24"/>
          <p:cNvSpPr/>
          <p:nvPr/>
        </p:nvSpPr>
        <p:spPr>
          <a:xfrm rot="10800000">
            <a:off x="9182039" y="2041305"/>
            <a:ext cx="222069" cy="1058091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олілінія 25"/>
          <p:cNvSpPr/>
          <p:nvPr/>
        </p:nvSpPr>
        <p:spPr>
          <a:xfrm rot="10800000">
            <a:off x="9573921" y="2299372"/>
            <a:ext cx="222069" cy="1058091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олілінія 26"/>
          <p:cNvSpPr/>
          <p:nvPr/>
        </p:nvSpPr>
        <p:spPr>
          <a:xfrm rot="10800000">
            <a:off x="9913552" y="2491967"/>
            <a:ext cx="222069" cy="1058091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олілінія 27"/>
          <p:cNvSpPr/>
          <p:nvPr/>
        </p:nvSpPr>
        <p:spPr>
          <a:xfrm rot="10800000">
            <a:off x="10279313" y="2753395"/>
            <a:ext cx="222069" cy="1058091"/>
          </a:xfrm>
          <a:custGeom>
            <a:avLst/>
            <a:gdLst>
              <a:gd name="connsiteX0" fmla="*/ 509452 w 690959"/>
              <a:gd name="connsiteY0" fmla="*/ 2913017 h 2913017"/>
              <a:gd name="connsiteX1" fmla="*/ 156754 w 690959"/>
              <a:gd name="connsiteY1" fmla="*/ 2612571 h 2913017"/>
              <a:gd name="connsiteX2" fmla="*/ 52252 w 690959"/>
              <a:gd name="connsiteY2" fmla="*/ 2377440 h 2913017"/>
              <a:gd name="connsiteX3" fmla="*/ 65314 w 690959"/>
              <a:gd name="connsiteY3" fmla="*/ 2116183 h 2913017"/>
              <a:gd name="connsiteX4" fmla="*/ 222069 w 690959"/>
              <a:gd name="connsiteY4" fmla="*/ 1841863 h 2913017"/>
              <a:gd name="connsiteX5" fmla="*/ 470263 w 690959"/>
              <a:gd name="connsiteY5" fmla="*/ 1619794 h 2913017"/>
              <a:gd name="connsiteX6" fmla="*/ 640080 w 690959"/>
              <a:gd name="connsiteY6" fmla="*/ 1397725 h 2913017"/>
              <a:gd name="connsiteX7" fmla="*/ 679269 w 690959"/>
              <a:gd name="connsiteY7" fmla="*/ 1058091 h 2913017"/>
              <a:gd name="connsiteX8" fmla="*/ 457200 w 690959"/>
              <a:gd name="connsiteY8" fmla="*/ 718457 h 2913017"/>
              <a:gd name="connsiteX9" fmla="*/ 222069 w 690959"/>
              <a:gd name="connsiteY9" fmla="*/ 574765 h 2913017"/>
              <a:gd name="connsiteX10" fmla="*/ 39189 w 690959"/>
              <a:gd name="connsiteY10" fmla="*/ 326571 h 2913017"/>
              <a:gd name="connsiteX11" fmla="*/ 0 w 690959"/>
              <a:gd name="connsiteY11" fmla="*/ 0 h 29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59" h="2913017">
                <a:moveTo>
                  <a:pt x="509452" y="2913017"/>
                </a:moveTo>
                <a:cubicBezTo>
                  <a:pt x="371203" y="2807425"/>
                  <a:pt x="232954" y="2701834"/>
                  <a:pt x="156754" y="2612571"/>
                </a:cubicBezTo>
                <a:cubicBezTo>
                  <a:pt x="80554" y="2523308"/>
                  <a:pt x="67492" y="2460171"/>
                  <a:pt x="52252" y="2377440"/>
                </a:cubicBezTo>
                <a:cubicBezTo>
                  <a:pt x="37012" y="2294709"/>
                  <a:pt x="37011" y="2205446"/>
                  <a:pt x="65314" y="2116183"/>
                </a:cubicBezTo>
                <a:cubicBezTo>
                  <a:pt x="93617" y="2026920"/>
                  <a:pt x="154577" y="1924594"/>
                  <a:pt x="222069" y="1841863"/>
                </a:cubicBezTo>
                <a:cubicBezTo>
                  <a:pt x="289560" y="1759131"/>
                  <a:pt x="400595" y="1693817"/>
                  <a:pt x="470263" y="1619794"/>
                </a:cubicBezTo>
                <a:cubicBezTo>
                  <a:pt x="539931" y="1545771"/>
                  <a:pt x="605246" y="1491342"/>
                  <a:pt x="640080" y="1397725"/>
                </a:cubicBezTo>
                <a:cubicBezTo>
                  <a:pt x="674914" y="1304108"/>
                  <a:pt x="709749" y="1171302"/>
                  <a:pt x="679269" y="1058091"/>
                </a:cubicBezTo>
                <a:cubicBezTo>
                  <a:pt x="648789" y="944880"/>
                  <a:pt x="533400" y="799011"/>
                  <a:pt x="457200" y="718457"/>
                </a:cubicBezTo>
                <a:cubicBezTo>
                  <a:pt x="381000" y="637903"/>
                  <a:pt x="291737" y="640079"/>
                  <a:pt x="222069" y="574765"/>
                </a:cubicBezTo>
                <a:cubicBezTo>
                  <a:pt x="152400" y="509451"/>
                  <a:pt x="76200" y="422365"/>
                  <a:pt x="39189" y="326571"/>
                </a:cubicBezTo>
                <a:cubicBezTo>
                  <a:pt x="2178" y="230777"/>
                  <a:pt x="1089" y="115388"/>
                  <a:pt x="0" y="0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/>
          <a:stretch/>
        </p:blipFill>
        <p:spPr>
          <a:xfrm>
            <a:off x="7318403" y="2570352"/>
            <a:ext cx="3270072" cy="3301017"/>
          </a:xfrm>
          <a:prstGeom prst="rect">
            <a:avLst/>
          </a:prstGeom>
        </p:spPr>
      </p:pic>
      <p:grpSp>
        <p:nvGrpSpPr>
          <p:cNvPr id="30" name="Групувати 29"/>
          <p:cNvGrpSpPr/>
          <p:nvPr/>
        </p:nvGrpSpPr>
        <p:grpSpPr>
          <a:xfrm>
            <a:off x="1533166" y="1763798"/>
            <a:ext cx="3971108" cy="4039090"/>
            <a:chOff x="1436914" y="1711236"/>
            <a:chExt cx="3971108" cy="3931232"/>
          </a:xfrm>
        </p:grpSpPr>
        <p:pic>
          <p:nvPicPr>
            <p:cNvPr id="9" name="Рисунок 8" descr="Illustration of a greenhouse in the snow with rays of sunlight entering it. The greenhouse is capturing the heat. A snowman is off to the side of the greenhouse.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" r="4146"/>
            <a:stretch/>
          </p:blipFill>
          <p:spPr bwMode="auto">
            <a:xfrm>
              <a:off x="1436914" y="1711236"/>
              <a:ext cx="3971108" cy="393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Овал 28"/>
            <p:cNvSpPr/>
            <p:nvPr/>
          </p:nvSpPr>
          <p:spPr>
            <a:xfrm>
              <a:off x="1658983" y="1995435"/>
              <a:ext cx="561703" cy="59753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292100">
                <a:schemeClr val="accent4">
                  <a:lumMod val="20000"/>
                  <a:lumOff val="80000"/>
                  <a:alpha val="2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1668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594" y="465180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Нормальні умови нагрівання Землі Сонцем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4348E101-9DE6-4763-A48E-FAA636AF8D42}"/>
              </a:ext>
            </a:extLst>
          </p:cNvPr>
          <p:cNvGrpSpPr/>
          <p:nvPr/>
        </p:nvGrpSpPr>
        <p:grpSpPr>
          <a:xfrm>
            <a:off x="3436682" y="1287379"/>
            <a:ext cx="5231549" cy="5129395"/>
            <a:chOff x="3436682" y="1287379"/>
            <a:chExt cx="5231549" cy="512939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6682" y="1287379"/>
              <a:ext cx="5231549" cy="512939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D7DF644-B1CE-40BC-938A-4DB0E7006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755"/>
            <a:stretch/>
          </p:blipFill>
          <p:spPr>
            <a:xfrm>
              <a:off x="4390149" y="4722749"/>
              <a:ext cx="3411701" cy="1694025"/>
            </a:xfrm>
            <a:prstGeom prst="rect">
              <a:avLst/>
            </a:prstGeom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5465513" y="5850012"/>
              <a:ext cx="1421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Земля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57361" y="2270426"/>
              <a:ext cx="1295096" cy="523220"/>
            </a:xfrm>
            <a:prstGeom prst="rect">
              <a:avLst/>
            </a:prstGeom>
            <a:noFill/>
            <a:effectLst>
              <a:glow rad="685800">
                <a:schemeClr val="accent2">
                  <a:alpha val="93000"/>
                </a:schemeClr>
              </a:glow>
              <a:outerShdw blurRad="101600" dist="38100" dir="5400000" algn="t" rotWithShape="0">
                <a:srgbClr val="C00000">
                  <a:alpha val="77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Сонце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5753" y="4362241"/>
              <a:ext cx="1602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Повітря</a:t>
              </a:r>
            </a:p>
          </p:txBody>
        </p:sp>
      </p:grpSp>
      <p:pic>
        <p:nvPicPr>
          <p:cNvPr id="10" name="Рисунок 9" descr="Изображение выглядит как игрушка, кукл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C02114B-BF56-4A07-8B06-7DA482027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0798" flipH="1">
            <a:off x="-359811" y="4081157"/>
            <a:ext cx="3358765" cy="40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9497" y="136451"/>
            <a:ext cx="10293530" cy="1200329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Затримання тепла товстим шаром парникових газів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968151F7-7D65-4356-897D-EA7A4E840E97}"/>
              </a:ext>
            </a:extLst>
          </p:cNvPr>
          <p:cNvGrpSpPr/>
          <p:nvPr/>
        </p:nvGrpSpPr>
        <p:grpSpPr>
          <a:xfrm>
            <a:off x="3436680" y="1287379"/>
            <a:ext cx="5231549" cy="5129395"/>
            <a:chOff x="3436680" y="1287379"/>
            <a:chExt cx="5231549" cy="512939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6680" y="1287379"/>
              <a:ext cx="5231549" cy="512939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9C2B80A6-7C02-47CB-8755-F9A7C7134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755"/>
            <a:stretch/>
          </p:blipFill>
          <p:spPr>
            <a:xfrm>
              <a:off x="4400659" y="4722749"/>
              <a:ext cx="3411701" cy="1694025"/>
            </a:xfrm>
            <a:prstGeom prst="rect">
              <a:avLst/>
            </a:prstGeom>
            <a:effectLst/>
          </p:spPr>
        </p:pic>
        <p:sp>
          <p:nvSpPr>
            <p:cNvPr id="2" name="Овал 1">
              <a:extLst>
                <a:ext uri="{FF2B5EF4-FFF2-40B4-BE49-F238E27FC236}">
                  <a16:creationId xmlns="" xmlns:a16="http://schemas.microsoft.com/office/drawing/2014/main" id="{BE3A02C0-1983-4B75-8617-0A29CB1E2C77}"/>
                </a:ext>
              </a:extLst>
            </p:cNvPr>
            <p:cNvSpPr/>
            <p:nvPr/>
          </p:nvSpPr>
          <p:spPr>
            <a:xfrm rot="19143505">
              <a:off x="4665754" y="5131763"/>
              <a:ext cx="708152" cy="154541"/>
            </a:xfrm>
            <a:prstGeom prst="ellipse">
              <a:avLst/>
            </a:pr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0ADC6601-913C-4038-A101-9C40C9C806A8}"/>
                </a:ext>
              </a:extLst>
            </p:cNvPr>
            <p:cNvSpPr/>
            <p:nvPr/>
          </p:nvSpPr>
          <p:spPr>
            <a:xfrm rot="1352401">
              <a:off x="6426898" y="4873264"/>
              <a:ext cx="708152" cy="154541"/>
            </a:xfrm>
            <a:prstGeom prst="ellipse">
              <a:avLst/>
            </a:pr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65513" y="5850012"/>
              <a:ext cx="1421499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Земля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57361" y="2270426"/>
              <a:ext cx="1295096" cy="523220"/>
            </a:xfrm>
            <a:prstGeom prst="rect">
              <a:avLst/>
            </a:prstGeom>
            <a:noFill/>
            <a:effectLst>
              <a:glow rad="685800">
                <a:schemeClr val="accent2">
                  <a:alpha val="93000"/>
                </a:schemeClr>
              </a:glow>
              <a:outerShdw blurRad="101600" dist="38100" dir="5400000" algn="t" rotWithShape="0">
                <a:srgbClr val="C00000">
                  <a:alpha val="77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Сонце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7012" y="4554648"/>
              <a:ext cx="1602590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Повітря</a:t>
              </a:r>
            </a:p>
          </p:txBody>
        </p:sp>
      </p:grpSp>
      <p:pic>
        <p:nvPicPr>
          <p:cNvPr id="8" name="Объект 3" descr="Animation of the Earth with a thermometer with temperature rising.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8595" r="74381" b="8276"/>
          <a:stretch/>
        </p:blipFill>
        <p:spPr bwMode="auto">
          <a:xfrm>
            <a:off x="8969304" y="2793646"/>
            <a:ext cx="541048" cy="21249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 зі стрілкою 6"/>
          <p:cNvCxnSpPr/>
          <p:nvPr/>
        </p:nvCxnSpPr>
        <p:spPr>
          <a:xfrm flipH="1">
            <a:off x="6720114" y="3375022"/>
            <a:ext cx="478973" cy="7301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 flipH="1">
            <a:off x="4899981" y="3209428"/>
            <a:ext cx="1880993" cy="10715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973" y="2897969"/>
            <a:ext cx="1891629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uk-U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Парникові гази</a:t>
            </a:r>
          </a:p>
        </p:txBody>
      </p:sp>
      <p:pic>
        <p:nvPicPr>
          <p:cNvPr id="12" name="Рисунок 11" descr="Изображение выглядит как кукла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A85A414-4CDA-42C8-BC0F-68AC9F1A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646" y="3852076"/>
            <a:ext cx="2311090" cy="42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926773" y="1932856"/>
            <a:ext cx="8962571" cy="4925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Сонячні ___________ нагрівають Землю, а потім деякі з них відбиваються назад у_____________. Проте деякі _____________ гази затримують сонячне ____________ навколо Землі. Сонячні промені нагрівають _____________ , але через парникові гази не можуть повернутись у______________. Через це Земля ________________.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Слова для вставки: </a:t>
            </a:r>
            <a:r>
              <a:rPr lang="uk-U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нагрівається, промені, Землю, парникові, повітря, тепло, космос.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2684" y="659228"/>
            <a:ext cx="924923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100" b="1" dirty="0">
                <a:latin typeface="Arial" panose="020B0604020202020204" pitchFamily="34" charset="0"/>
                <a:cs typeface="Arial" panose="020B0604020202020204" pitchFamily="34" charset="0"/>
              </a:rPr>
              <a:t>ВИБЕРІТЬ ТА ВСТАВТЕ В ТЕКСТ ПОТРІБНІ СЛОВА, ЩОБ ПОЯСНИТИ ПАРНИКОВИЙ ЕФЕКТ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6F48ACE-551E-461B-82C1-5B06AC430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b="55025"/>
          <a:stretch/>
        </p:blipFill>
        <p:spPr>
          <a:xfrm rot="21404352" flipH="1">
            <a:off x="80855" y="1288072"/>
            <a:ext cx="2098908" cy="29026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42C737-7B16-491E-B47F-2C2F476403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3" t="17022" r="-1253" b="64823"/>
          <a:stretch/>
        </p:blipFill>
        <p:spPr>
          <a:xfrm rot="21160323">
            <a:off x="10130328" y="4657773"/>
            <a:ext cx="1518031" cy="21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6294B5-FAD5-49E3-A265-5052147F0592}"/>
              </a:ext>
            </a:extLst>
          </p:cNvPr>
          <p:cNvSpPr txBox="1"/>
          <p:nvPr/>
        </p:nvSpPr>
        <p:spPr>
          <a:xfrm>
            <a:off x="8264833" y="2439394"/>
            <a:ext cx="3303845" cy="292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uk-UA" sz="2400" strike="sngStrike" dirty="0">
                <a:latin typeface="Arial" panose="020B0604020202020204" pitchFamily="34" charset="0"/>
                <a:cs typeface="Arial" panose="020B0604020202020204" pitchFamily="34" charset="0"/>
              </a:rPr>
              <a:t>Клімат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Потепління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Парникові гази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Паливо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Теплиця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A8DC94B-1CB5-434B-8636-A85357F886E0}"/>
              </a:ext>
            </a:extLst>
          </p:cNvPr>
          <p:cNvSpPr txBox="1"/>
          <p:nvPr/>
        </p:nvSpPr>
        <p:spPr>
          <a:xfrm>
            <a:off x="949235" y="477451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Детектив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9B280D-4A09-4033-9277-51E1E03CFE22}"/>
              </a:ext>
            </a:extLst>
          </p:cNvPr>
          <p:cNvSpPr txBox="1"/>
          <p:nvPr/>
        </p:nvSpPr>
        <p:spPr>
          <a:xfrm>
            <a:off x="4374740" y="1123782"/>
            <a:ext cx="3442519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Відшукай слова з теми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437ADFE-993E-4CD0-B2E3-C129E7522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3" t="35419" b="31456"/>
          <a:stretch/>
        </p:blipFill>
        <p:spPr>
          <a:xfrm rot="1034435" flipH="1">
            <a:off x="10055429" y="-262468"/>
            <a:ext cx="3292561" cy="3277158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7264A5BC-D58C-45BF-896E-9952FB940BCB}"/>
              </a:ext>
            </a:extLst>
          </p:cNvPr>
          <p:cNvGrpSpPr/>
          <p:nvPr/>
        </p:nvGrpSpPr>
        <p:grpSpPr>
          <a:xfrm>
            <a:off x="939594" y="2327786"/>
            <a:ext cx="6710313" cy="3283976"/>
            <a:chOff x="939594" y="2327786"/>
            <a:chExt cx="6710313" cy="3283976"/>
          </a:xfrm>
        </p:grpSpPr>
        <p:graphicFrame>
          <p:nvGraphicFramePr>
            <p:cNvPr id="6" name="Объект 5">
              <a:extLst>
                <a:ext uri="{FF2B5EF4-FFF2-40B4-BE49-F238E27FC236}">
                  <a16:creationId xmlns="" xmlns:a16="http://schemas.microsoft.com/office/drawing/2014/main" id="{AA98A424-8565-4B0D-B57C-08876EE776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5277799"/>
                </p:ext>
              </p:extLst>
            </p:nvPr>
          </p:nvGraphicFramePr>
          <p:xfrm>
            <a:off x="939594" y="2327786"/>
            <a:ext cx="6710313" cy="3283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r:id="rId4" imgW="7707600" imgH="3771360" progId="">
                    <p:embed/>
                  </p:oleObj>
                </mc:Choice>
                <mc:Fallback>
                  <p:oleObj r:id="rId4" imgW="7707600" imgH="377136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39594" y="2327786"/>
                          <a:ext cx="6710313" cy="32839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Объект 1">
              <a:extLst>
                <a:ext uri="{FF2B5EF4-FFF2-40B4-BE49-F238E27FC236}">
                  <a16:creationId xmlns="" xmlns:a16="http://schemas.microsoft.com/office/drawing/2014/main" id="{8ECDF616-0369-4E05-BF57-841FFA74B9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3640555"/>
                </p:ext>
              </p:extLst>
            </p:nvPr>
          </p:nvGraphicFramePr>
          <p:xfrm>
            <a:off x="4103151" y="3479308"/>
            <a:ext cx="464854" cy="35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r:id="rId6" imgW="155520" imgH="117360" progId="">
                    <p:embed/>
                  </p:oleObj>
                </mc:Choice>
                <mc:Fallback>
                  <p:oleObj r:id="rId6" imgW="155520" imgH="11736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03151" y="3479308"/>
                          <a:ext cx="464854" cy="351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434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10883</TotalTime>
  <Words>152</Words>
  <Application>Microsoft Office PowerPoint</Application>
  <PresentationFormat>Произвольный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169</cp:revision>
  <dcterms:created xsi:type="dcterms:W3CDTF">2020-10-27T19:49:41Z</dcterms:created>
  <dcterms:modified xsi:type="dcterms:W3CDTF">2021-08-03T11:44:56Z</dcterms:modified>
</cp:coreProperties>
</file>