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2" r:id="rId3"/>
    <p:sldId id="281" r:id="rId4"/>
    <p:sldId id="269" r:id="rId5"/>
    <p:sldId id="270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" initials="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E02"/>
    <a:srgbClr val="DF3C1B"/>
    <a:srgbClr val="3DA9CF"/>
    <a:srgbClr val="5AB6D6"/>
    <a:srgbClr val="F5F5F5"/>
    <a:srgbClr val="CC0000"/>
    <a:srgbClr val="F9F9F9"/>
    <a:srgbClr val="FFFFFF"/>
    <a:srgbClr val="F9866F"/>
    <a:srgbClr val="F76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78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19T16:44:42.094" idx="5">
    <p:pos x="1" y="20"/>
    <p:text>Схема-малюнок, з чіткими назвами предметів і пустими кульками зі знаком питання, подібні до поданого. 
Праска Мультиварка Пилосмок Комп'ютер Пральна машина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learningapps.org/display?v=p0gcmc1yc20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36"/>
            <a:ext cx="9366068" cy="1200329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СПОЖИВАТИ ЕНЕРГІЮ ТА ТЕПЛО, ПОМ’ЯКШУЮЧИ ЗМІНИ КЛІМАТУ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65522" y="597311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6</a:t>
            </a: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5" y="1566337"/>
            <a:ext cx="7245037" cy="429881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DCE189CD-EC46-4D5D-89BB-69243B8B028C}"/>
              </a:ext>
            </a:extLst>
          </p:cNvPr>
          <p:cNvGrpSpPr/>
          <p:nvPr/>
        </p:nvGrpSpPr>
        <p:grpSpPr>
          <a:xfrm>
            <a:off x="9019466" y="448551"/>
            <a:ext cx="2935154" cy="6033763"/>
            <a:chOff x="9019466" y="448551"/>
            <a:chExt cx="2935154" cy="603376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A58DD982-5C9F-4058-B99C-13EC39158D78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: скругленные верхние углы 15">
              <a:extLst>
                <a:ext uri="{FF2B5EF4-FFF2-40B4-BE49-F238E27FC236}">
                  <a16:creationId xmlns:a16="http://schemas.microsoft.com/office/drawing/2014/main" xmlns="" id="{559793C1-602F-434B-B76B-A51E4975B465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7" name="Прямокутник 3">
            <a:extLst>
              <a:ext uri="{FF2B5EF4-FFF2-40B4-BE49-F238E27FC236}">
                <a16:creationId xmlns:a16="http://schemas.microsoft.com/office/drawing/2014/main" xmlns="" id="{2B2E5A3D-00D6-4045-8176-003745D576C6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07BBCF-BE7F-4B79-BE13-000451C56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19" name="Прямокутник 10">
            <a:extLst>
              <a:ext uri="{FF2B5EF4-FFF2-40B4-BE49-F238E27FC236}">
                <a16:creationId xmlns:a16="http://schemas.microsoft.com/office/drawing/2014/main" xmlns="" id="{F4227686-0E0F-4CB7-BBC4-27718A1FE162}"/>
              </a:ext>
            </a:extLst>
          </p:cNvPr>
          <p:cNvSpPr/>
          <p:nvPr/>
        </p:nvSpPr>
        <p:spPr>
          <a:xfrm>
            <a:off x="9487524" y="2096344"/>
            <a:ext cx="200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1">
            <a:extLst>
              <a:ext uri="{FF2B5EF4-FFF2-40B4-BE49-F238E27FC236}">
                <a16:creationId xmlns:a16="http://schemas.microsoft.com/office/drawing/2014/main" xmlns="" id="{2FD456A4-ECB9-42CB-8DEF-265779934789}"/>
              </a:ext>
            </a:extLst>
          </p:cNvPr>
          <p:cNvSpPr/>
          <p:nvPr/>
        </p:nvSpPr>
        <p:spPr>
          <a:xfrm>
            <a:off x="9829111" y="4397673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Виконавець:</a:t>
            </a:r>
            <a:endParaRPr lang="uk-UA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03F26BE-F644-4AB7-BF56-270F624CE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 month's rain in 24 hours causes more flooding misery - here's what we  know so far - Manchester Evening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99" y="3997505"/>
            <a:ext cx="3454074" cy="2297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3429" y="284547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пов’язані між собою зображення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44" y="1150365"/>
            <a:ext cx="3444240" cy="2296159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b="11194"/>
          <a:stretch/>
        </p:blipFill>
        <p:spPr>
          <a:xfrm>
            <a:off x="8100798" y="1150365"/>
            <a:ext cx="3444239" cy="2294025"/>
          </a:xfrm>
          <a:prstGeom prst="rect">
            <a:avLst/>
          </a:prstGeom>
          <a:effectLst/>
        </p:spPr>
      </p:pic>
      <p:pic>
        <p:nvPicPr>
          <p:cNvPr id="3074" name="Picture 2" descr="Обои горит, land, под, раздел Природа, размер 1731x1069 - скачать бесплатно  картинку на рабочий стол и телефо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7881"/>
          <a:stretch/>
        </p:blipFill>
        <p:spPr bwMode="auto">
          <a:xfrm>
            <a:off x="611044" y="4001109"/>
            <a:ext cx="3445065" cy="2297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 descr="Animation of the Earth with a thermometer with temperature rising.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398" r="2334" b="4129"/>
          <a:stretch/>
        </p:blipFill>
        <p:spPr bwMode="auto">
          <a:xfrm>
            <a:off x="4358640" y="2194560"/>
            <a:ext cx="3444240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6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9539" y="408743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Електрична енергія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6FDE685-8E44-4BB6-94EC-74AAAA5E3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41846" r="26667"/>
          <a:stretch/>
        </p:blipFill>
        <p:spPr>
          <a:xfrm>
            <a:off x="6583680" y="1181686"/>
            <a:ext cx="4895557" cy="4913324"/>
          </a:xfrm>
          <a:prstGeom prst="rect">
            <a:avLst/>
          </a:prstGeom>
        </p:spPr>
      </p:pic>
      <p:sp>
        <p:nvSpPr>
          <p:cNvPr id="34" name="Блискавка 6">
            <a:extLst>
              <a:ext uri="{FF2B5EF4-FFF2-40B4-BE49-F238E27FC236}">
                <a16:creationId xmlns:a16="http://schemas.microsoft.com/office/drawing/2014/main" xmlns="" id="{B17F173A-3FA1-40C9-AA51-D138975A9B35}"/>
              </a:ext>
            </a:extLst>
          </p:cNvPr>
          <p:cNvSpPr/>
          <p:nvPr/>
        </p:nvSpPr>
        <p:spPr>
          <a:xfrm rot="1034334">
            <a:off x="5606081" y="2134132"/>
            <a:ext cx="434628" cy="643527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Блискавка 7">
            <a:extLst>
              <a:ext uri="{FF2B5EF4-FFF2-40B4-BE49-F238E27FC236}">
                <a16:creationId xmlns:a16="http://schemas.microsoft.com/office/drawing/2014/main" xmlns="" id="{D79B34EC-8CAB-4ECF-8247-720BD9178B35}"/>
              </a:ext>
            </a:extLst>
          </p:cNvPr>
          <p:cNvSpPr/>
          <p:nvPr/>
        </p:nvSpPr>
        <p:spPr>
          <a:xfrm rot="1034334">
            <a:off x="8090747" y="2141166"/>
            <a:ext cx="434628" cy="643527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AB6597C-5EF7-4F73-8C84-295B5C09D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6639" r="6852" b="5818"/>
          <a:stretch/>
        </p:blipFill>
        <p:spPr>
          <a:xfrm>
            <a:off x="167554" y="126085"/>
            <a:ext cx="4895556" cy="702452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69A09D4A-5E75-4140-88CD-984B9B6371DC}"/>
              </a:ext>
            </a:extLst>
          </p:cNvPr>
          <p:cNvGrpSpPr/>
          <p:nvPr/>
        </p:nvGrpSpPr>
        <p:grpSpPr>
          <a:xfrm>
            <a:off x="3449320" y="441960"/>
            <a:ext cx="5743842" cy="3317812"/>
            <a:chOff x="3449320" y="441960"/>
            <a:chExt cx="5743842" cy="3317812"/>
          </a:xfrm>
        </p:grpSpPr>
        <p:grpSp>
          <p:nvGrpSpPr>
            <p:cNvPr id="38" name="Групувати 10">
              <a:extLst>
                <a:ext uri="{FF2B5EF4-FFF2-40B4-BE49-F238E27FC236}">
                  <a16:creationId xmlns:a16="http://schemas.microsoft.com/office/drawing/2014/main" xmlns="" id="{704F51D1-5720-4024-9EC8-2FF1F44A2293}"/>
                </a:ext>
              </a:extLst>
            </p:cNvPr>
            <p:cNvGrpSpPr/>
            <p:nvPr/>
          </p:nvGrpSpPr>
          <p:grpSpPr>
            <a:xfrm>
              <a:off x="4212312" y="1913205"/>
              <a:ext cx="4980850" cy="1846567"/>
              <a:chOff x="4212312" y="1913205"/>
              <a:chExt cx="4980850" cy="1846567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8AEECA58-76AA-4529-868F-C75FF55295A6}"/>
                  </a:ext>
                </a:extLst>
              </p:cNvPr>
              <p:cNvSpPr/>
              <p:nvPr/>
            </p:nvSpPr>
            <p:spPr>
              <a:xfrm>
                <a:off x="6126304" y="3629464"/>
                <a:ext cx="1554656" cy="1303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/>
                  <a:t>‘’’’’’’’’’’’’’’’’’’’’’’’’’’’’’’’’’’’’’’’’’’’’’’’’’’’’’’</a:t>
                </a:r>
              </a:p>
            </p:txBody>
          </p:sp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5828CC2C-18FB-4026-AFBE-DAC72027E4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612"/>
              <a:stretch/>
            </p:blipFill>
            <p:spPr>
              <a:xfrm>
                <a:off x="4212312" y="1913205"/>
                <a:ext cx="4980850" cy="1842870"/>
              </a:xfrm>
              <a:prstGeom prst="rect">
                <a:avLst/>
              </a:prstGeom>
            </p:spPr>
          </p:pic>
        </p:grp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0AC2F02A-3B6D-4D63-830A-B38D30EC7245}"/>
                </a:ext>
              </a:extLst>
            </p:cNvPr>
            <p:cNvSpPr/>
            <p:nvPr/>
          </p:nvSpPr>
          <p:spPr>
            <a:xfrm>
              <a:off x="3723640" y="726440"/>
              <a:ext cx="539750" cy="1212850"/>
            </a:xfrm>
            <a:custGeom>
              <a:avLst/>
              <a:gdLst>
                <a:gd name="connsiteX0" fmla="*/ 0 w 543560"/>
                <a:gd name="connsiteY0" fmla="*/ 0 h 1224280"/>
                <a:gd name="connsiteX1" fmla="*/ 162560 w 543560"/>
                <a:gd name="connsiteY1" fmla="*/ 665480 h 1224280"/>
                <a:gd name="connsiteX2" fmla="*/ 543560 w 54356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560" h="1224280">
                  <a:moveTo>
                    <a:pt x="0" y="0"/>
                  </a:moveTo>
                  <a:cubicBezTo>
                    <a:pt x="35983" y="230716"/>
                    <a:pt x="71967" y="461433"/>
                    <a:pt x="162560" y="665480"/>
                  </a:cubicBezTo>
                  <a:cubicBezTo>
                    <a:pt x="253153" y="869527"/>
                    <a:pt x="398356" y="1046903"/>
                    <a:pt x="543560" y="1224280"/>
                  </a:cubicBezTo>
                </a:path>
              </a:pathLst>
            </a:custGeom>
            <a:noFill/>
            <a:ln w="19050">
              <a:solidFill>
                <a:srgbClr val="134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CA53BFAE-6AB3-4DD2-8251-8AF8D3F633FC}"/>
                </a:ext>
              </a:extLst>
            </p:cNvPr>
            <p:cNvSpPr/>
            <p:nvPr/>
          </p:nvSpPr>
          <p:spPr>
            <a:xfrm>
              <a:off x="3449320" y="441960"/>
              <a:ext cx="876935" cy="2084070"/>
            </a:xfrm>
            <a:custGeom>
              <a:avLst/>
              <a:gdLst>
                <a:gd name="connsiteX0" fmla="*/ 0 w 543560"/>
                <a:gd name="connsiteY0" fmla="*/ 0 h 1224280"/>
                <a:gd name="connsiteX1" fmla="*/ 162560 w 543560"/>
                <a:gd name="connsiteY1" fmla="*/ 665480 h 1224280"/>
                <a:gd name="connsiteX2" fmla="*/ 543560 w 54356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560" h="1224280">
                  <a:moveTo>
                    <a:pt x="0" y="0"/>
                  </a:moveTo>
                  <a:cubicBezTo>
                    <a:pt x="35983" y="230716"/>
                    <a:pt x="71967" y="461433"/>
                    <a:pt x="162560" y="665480"/>
                  </a:cubicBezTo>
                  <a:cubicBezTo>
                    <a:pt x="253153" y="869527"/>
                    <a:pt x="398356" y="1046903"/>
                    <a:pt x="543560" y="1224280"/>
                  </a:cubicBezTo>
                </a:path>
              </a:pathLst>
            </a:custGeom>
            <a:noFill/>
            <a:ln w="19050">
              <a:solidFill>
                <a:srgbClr val="134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7D8696F1-61E2-4A35-9286-57949B1B8FCC}"/>
                </a:ext>
              </a:extLst>
            </p:cNvPr>
            <p:cNvSpPr/>
            <p:nvPr/>
          </p:nvSpPr>
          <p:spPr>
            <a:xfrm>
              <a:off x="3623977" y="589279"/>
              <a:ext cx="605123" cy="2220596"/>
            </a:xfrm>
            <a:custGeom>
              <a:avLst/>
              <a:gdLst>
                <a:gd name="connsiteX0" fmla="*/ 8222 w 617822"/>
                <a:gd name="connsiteY0" fmla="*/ 0 h 2230120"/>
                <a:gd name="connsiteX1" fmla="*/ 33622 w 617822"/>
                <a:gd name="connsiteY1" fmla="*/ 1061720 h 2230120"/>
                <a:gd name="connsiteX2" fmla="*/ 277462 w 617822"/>
                <a:gd name="connsiteY2" fmla="*/ 1783080 h 2230120"/>
                <a:gd name="connsiteX3" fmla="*/ 617822 w 617822"/>
                <a:gd name="connsiteY3" fmla="*/ 2230120 h 223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22" h="2230120">
                  <a:moveTo>
                    <a:pt x="8222" y="0"/>
                  </a:moveTo>
                  <a:cubicBezTo>
                    <a:pt x="-1515" y="382270"/>
                    <a:pt x="-11251" y="764540"/>
                    <a:pt x="33622" y="1061720"/>
                  </a:cubicBezTo>
                  <a:cubicBezTo>
                    <a:pt x="78495" y="1358900"/>
                    <a:pt x="180095" y="1588347"/>
                    <a:pt x="277462" y="1783080"/>
                  </a:cubicBezTo>
                  <a:cubicBezTo>
                    <a:pt x="374829" y="1977813"/>
                    <a:pt x="496325" y="2103966"/>
                    <a:pt x="617822" y="2230120"/>
                  </a:cubicBezTo>
                </a:path>
              </a:pathLst>
            </a:custGeom>
            <a:noFill/>
            <a:ln w="19050">
              <a:solidFill>
                <a:srgbClr val="134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1203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309" y="232308"/>
            <a:ext cx="9046748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Відгадай загадки та визнач, що спільного у цих приладів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4874" y="2583515"/>
            <a:ext cx="5463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Де кого нагородили,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Де супутник запустили,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Фільми, виступи, новини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Він транслює щохвилини.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8625" b="23208"/>
          <a:stretch/>
        </p:blipFill>
        <p:spPr>
          <a:xfrm>
            <a:off x="2824443" y="1714672"/>
            <a:ext cx="6756480" cy="4605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87976" y="2945462"/>
            <a:ext cx="6317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У ньому байти, мегабайти,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Папки, файли, блоги, сайти….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Знань чимало різних має, 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Цілий світ про нього знає.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4690" b="6130"/>
          <a:stretch/>
        </p:blipFill>
        <p:spPr>
          <a:xfrm flipH="1">
            <a:off x="2890695" y="1755645"/>
            <a:ext cx="6623975" cy="4523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10510" y="2945462"/>
            <a:ext cx="56719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Всю білизну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позбирає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І гарненько покупає.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Знову буде вся чистенька,</a:t>
            </a:r>
          </a:p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Незабруднена, гарненька.</a:t>
            </a:r>
          </a:p>
          <a:p>
            <a:endParaRPr lang="uk-UA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22469" b="7775"/>
          <a:stretch/>
        </p:blipFill>
        <p:spPr>
          <a:xfrm>
            <a:off x="2886498" y="1704245"/>
            <a:ext cx="6632367" cy="4626483"/>
          </a:xfrm>
          <a:prstGeom prst="rect">
            <a:avLst/>
          </a:prstGeom>
          <a:effectLst>
            <a:outerShdw blurRad="127000" dist="508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6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595" y="301309"/>
            <a:ext cx="10293530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Чим можливо, а чим неможливо скористатись без електроенергії?</a:t>
            </a:r>
          </a:p>
        </p:txBody>
      </p:sp>
      <p:grpSp>
        <p:nvGrpSpPr>
          <p:cNvPr id="27" name="Групувати 26"/>
          <p:cNvGrpSpPr/>
          <p:nvPr/>
        </p:nvGrpSpPr>
        <p:grpSpPr>
          <a:xfrm>
            <a:off x="1148097" y="1155797"/>
            <a:ext cx="10600299" cy="5526594"/>
            <a:chOff x="1148097" y="1155797"/>
            <a:chExt cx="10600299" cy="552659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07" r="50423"/>
            <a:stretch/>
          </p:blipFill>
          <p:spPr>
            <a:xfrm flipH="1">
              <a:off x="8320313" y="2971481"/>
              <a:ext cx="3428083" cy="37109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2" t="70687" r="51905" b="424"/>
            <a:stretch/>
          </p:blipFill>
          <p:spPr>
            <a:xfrm>
              <a:off x="1571591" y="1938245"/>
              <a:ext cx="1799771" cy="198119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4" t="38730" r="48095" b="40529"/>
            <a:stretch/>
          </p:blipFill>
          <p:spPr>
            <a:xfrm flipH="1">
              <a:off x="5274006" y="3748291"/>
              <a:ext cx="2622106" cy="26416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5" t="34069" r="16666" b="42587"/>
            <a:stretch/>
          </p:blipFill>
          <p:spPr>
            <a:xfrm>
              <a:off x="7257372" y="1779220"/>
              <a:ext cx="2901081" cy="251578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 t="47831" r="41323" b="20847"/>
            <a:stretch/>
          </p:blipFill>
          <p:spPr>
            <a:xfrm>
              <a:off x="4256090" y="1155797"/>
              <a:ext cx="3382559" cy="3018485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1148097" y="2249712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820665" y="2249712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7214483" y="2228692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811178" y="4313590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53779" y="4295001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606275" y="4333937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652039" y="2126346"/>
              <a:ext cx="595086" cy="574982"/>
            </a:xfrm>
            <a:prstGeom prst="ellipse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2" name="Множення 11"/>
          <p:cNvSpPr/>
          <p:nvPr/>
        </p:nvSpPr>
        <p:spPr>
          <a:xfrm>
            <a:off x="900046" y="1977494"/>
            <a:ext cx="1091187" cy="1088644"/>
          </a:xfrm>
          <a:prstGeom prst="mathMultiply">
            <a:avLst>
              <a:gd name="adj1" fmla="val 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ноження 19"/>
          <p:cNvSpPr/>
          <p:nvPr/>
        </p:nvSpPr>
        <p:spPr>
          <a:xfrm>
            <a:off x="3548933" y="1977494"/>
            <a:ext cx="1091187" cy="1088644"/>
          </a:xfrm>
          <a:prstGeom prst="mathMultiply">
            <a:avLst>
              <a:gd name="adj1" fmla="val 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Множення 20"/>
          <p:cNvSpPr/>
          <p:nvPr/>
        </p:nvSpPr>
        <p:spPr>
          <a:xfrm>
            <a:off x="6970285" y="1957391"/>
            <a:ext cx="1091187" cy="1088644"/>
          </a:xfrm>
          <a:prstGeom prst="mathMultiply">
            <a:avLst>
              <a:gd name="adj1" fmla="val 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Множення 21"/>
          <p:cNvSpPr/>
          <p:nvPr/>
        </p:nvSpPr>
        <p:spPr>
          <a:xfrm>
            <a:off x="4562168" y="4038170"/>
            <a:ext cx="1091187" cy="1088644"/>
          </a:xfrm>
          <a:prstGeom prst="mathMultiply">
            <a:avLst>
              <a:gd name="adj1" fmla="val 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ноження 22"/>
          <p:cNvSpPr/>
          <p:nvPr/>
        </p:nvSpPr>
        <p:spPr>
          <a:xfrm>
            <a:off x="10395550" y="1869513"/>
            <a:ext cx="1091187" cy="1088644"/>
          </a:xfrm>
          <a:prstGeom prst="mathMultiply">
            <a:avLst>
              <a:gd name="adj1" fmla="val 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L-подібна фігура 18"/>
          <p:cNvSpPr/>
          <p:nvPr/>
        </p:nvSpPr>
        <p:spPr>
          <a:xfrm rot="2454991" flipH="1">
            <a:off x="2885562" y="4028477"/>
            <a:ext cx="501360" cy="771583"/>
          </a:xfrm>
          <a:prstGeom prst="corner">
            <a:avLst>
              <a:gd name="adj1" fmla="val 25686"/>
              <a:gd name="adj2" fmla="val 27342"/>
            </a:avLst>
          </a:prstGeom>
          <a:solidFill>
            <a:srgbClr val="16A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L-подібна фігура 25"/>
          <p:cNvSpPr/>
          <p:nvPr/>
        </p:nvSpPr>
        <p:spPr>
          <a:xfrm rot="2454991" flipH="1">
            <a:off x="7737778" y="4066072"/>
            <a:ext cx="501360" cy="771583"/>
          </a:xfrm>
          <a:prstGeom prst="corner">
            <a:avLst>
              <a:gd name="adj1" fmla="val 25686"/>
              <a:gd name="adj2" fmla="val 27342"/>
            </a:avLst>
          </a:prstGeom>
          <a:solidFill>
            <a:srgbClr val="16A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t="85467" r="58038"/>
          <a:stretch/>
        </p:blipFill>
        <p:spPr>
          <a:xfrm>
            <a:off x="-259506" y="4466392"/>
            <a:ext cx="3146865" cy="2602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33862" r="50423" b="51958"/>
          <a:stretch/>
        </p:blipFill>
        <p:spPr>
          <a:xfrm rot="20370260">
            <a:off x="3413460" y="4311129"/>
            <a:ext cx="1518062" cy="22110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869E27D-3F09-4BF1-A344-015BFC6D8A2E}"/>
              </a:ext>
            </a:extLst>
          </p:cNvPr>
          <p:cNvSpPr txBox="1"/>
          <p:nvPr/>
        </p:nvSpPr>
        <p:spPr>
          <a:xfrm>
            <a:off x="1146904" y="3015190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8EFE1E2-CA4F-4671-A305-25674288E787}"/>
              </a:ext>
            </a:extLst>
          </p:cNvPr>
          <p:cNvSpPr txBox="1"/>
          <p:nvPr/>
        </p:nvSpPr>
        <p:spPr>
          <a:xfrm>
            <a:off x="3820665" y="3019339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F34DB6-B180-43EA-A7F5-500AB2655AC7}"/>
              </a:ext>
            </a:extLst>
          </p:cNvPr>
          <p:cNvSpPr txBox="1"/>
          <p:nvPr/>
        </p:nvSpPr>
        <p:spPr>
          <a:xfrm>
            <a:off x="7217463" y="3027872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18EAE9C-02F2-4139-81AB-D71D600E5DB8}"/>
              </a:ext>
            </a:extLst>
          </p:cNvPr>
          <p:cNvSpPr txBox="1"/>
          <p:nvPr/>
        </p:nvSpPr>
        <p:spPr>
          <a:xfrm>
            <a:off x="10666811" y="2743805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C566D3D-0C51-4FFD-82AF-CC5210E07F7C}"/>
              </a:ext>
            </a:extLst>
          </p:cNvPr>
          <p:cNvSpPr txBox="1"/>
          <p:nvPr/>
        </p:nvSpPr>
        <p:spPr>
          <a:xfrm>
            <a:off x="2798279" y="4997878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6E500D7-A4D3-43BD-B62D-AF6E085FF830}"/>
              </a:ext>
            </a:extLst>
          </p:cNvPr>
          <p:cNvSpPr txBox="1"/>
          <p:nvPr/>
        </p:nvSpPr>
        <p:spPr>
          <a:xfrm>
            <a:off x="4834052" y="5000191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0FCDD8-7DBC-4039-8374-1F756395B4EC}"/>
              </a:ext>
            </a:extLst>
          </p:cNvPr>
          <p:cNvSpPr txBox="1"/>
          <p:nvPr/>
        </p:nvSpPr>
        <p:spPr>
          <a:xfrm>
            <a:off x="7640668" y="5019280"/>
            <a:ext cx="64275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6098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57945" y="304076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Доповніть цю схему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32E421-2006-4D53-8524-18D04BFA246A}"/>
              </a:ext>
            </a:extLst>
          </p:cNvPr>
          <p:cNvSpPr txBox="1"/>
          <p:nvPr/>
        </p:nvSpPr>
        <p:spPr>
          <a:xfrm>
            <a:off x="5746871" y="4707044"/>
            <a:ext cx="6427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412B697-9DA0-4890-8A6F-0BFA9250471C}"/>
              </a:ext>
            </a:extLst>
          </p:cNvPr>
          <p:cNvSpPr txBox="1"/>
          <p:nvPr/>
        </p:nvSpPr>
        <p:spPr>
          <a:xfrm>
            <a:off x="8384581" y="4755397"/>
            <a:ext cx="6427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53A82C-AC62-4384-83B1-93F23D97A5BE}"/>
              </a:ext>
            </a:extLst>
          </p:cNvPr>
          <p:cNvSpPr txBox="1"/>
          <p:nvPr/>
        </p:nvSpPr>
        <p:spPr>
          <a:xfrm>
            <a:off x="10461304" y="3264592"/>
            <a:ext cx="6427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3E10B8D-CB24-4434-A06C-979CC247E80F}"/>
              </a:ext>
            </a:extLst>
          </p:cNvPr>
          <p:cNvGrpSpPr/>
          <p:nvPr/>
        </p:nvGrpSpPr>
        <p:grpSpPr>
          <a:xfrm>
            <a:off x="153432" y="1027765"/>
            <a:ext cx="11872305" cy="5583163"/>
            <a:chOff x="153432" y="1027765"/>
            <a:chExt cx="11872305" cy="5583163"/>
          </a:xfrm>
        </p:grpSpPr>
        <p:sp>
          <p:nvSpPr>
            <p:cNvPr id="13" name="Овал 12"/>
            <p:cNvSpPr/>
            <p:nvPr/>
          </p:nvSpPr>
          <p:spPr>
            <a:xfrm>
              <a:off x="153432" y="2609391"/>
              <a:ext cx="2486108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21" t="45714" r="44503" b="41381"/>
            <a:stretch/>
          </p:blipFill>
          <p:spPr>
            <a:xfrm>
              <a:off x="7974137" y="1054133"/>
              <a:ext cx="1485515" cy="1812765"/>
            </a:xfrm>
            <a:prstGeom prst="rect">
              <a:avLst/>
            </a:prstGeom>
            <a:effectLst/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66" t="54533" r="33915" b="36507"/>
            <a:stretch/>
          </p:blipFill>
          <p:spPr>
            <a:xfrm>
              <a:off x="2552125" y="1277401"/>
              <a:ext cx="2502191" cy="1963302"/>
            </a:xfrm>
            <a:prstGeom prst="rect">
              <a:avLst/>
            </a:prstGeom>
            <a:effectLst/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 t="42019" r="40947" b="53632"/>
            <a:stretch/>
          </p:blipFill>
          <p:spPr>
            <a:xfrm>
              <a:off x="2373972" y="4599891"/>
              <a:ext cx="2170425" cy="1040464"/>
            </a:xfrm>
            <a:prstGeom prst="rect">
              <a:avLst/>
            </a:prstGeom>
            <a:effectLst/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3" t="2540" r="18042" b="71852"/>
            <a:stretch/>
          </p:blipFill>
          <p:spPr>
            <a:xfrm>
              <a:off x="485299" y="2495396"/>
              <a:ext cx="1779520" cy="1986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07" r="72277" b="70966"/>
            <a:stretch/>
          </p:blipFill>
          <p:spPr>
            <a:xfrm>
              <a:off x="5171479" y="1027765"/>
              <a:ext cx="1829621" cy="18365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34EDA0AA-3286-49F5-AB85-16289E76DB01}"/>
                </a:ext>
              </a:extLst>
            </p:cNvPr>
            <p:cNvSpPr/>
            <p:nvPr/>
          </p:nvSpPr>
          <p:spPr>
            <a:xfrm>
              <a:off x="2192222" y="1137321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086F0F0A-FD73-426E-88B7-AC7F9706FD44}"/>
                </a:ext>
              </a:extLst>
            </p:cNvPr>
            <p:cNvSpPr/>
            <p:nvPr/>
          </p:nvSpPr>
          <p:spPr>
            <a:xfrm>
              <a:off x="4804358" y="1077491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39661EA7-EF68-4028-8B1B-F92F4A5D78F0}"/>
                </a:ext>
              </a:extLst>
            </p:cNvPr>
            <p:cNvSpPr/>
            <p:nvPr/>
          </p:nvSpPr>
          <p:spPr>
            <a:xfrm>
              <a:off x="7416494" y="1094661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8E94DA70-6877-40F0-A1F8-9341F982FD33}"/>
                </a:ext>
              </a:extLst>
            </p:cNvPr>
            <p:cNvSpPr/>
            <p:nvPr/>
          </p:nvSpPr>
          <p:spPr>
            <a:xfrm>
              <a:off x="2192222" y="4100196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95510EBE-C9F7-4899-80CD-0ED86C34C896}"/>
                </a:ext>
              </a:extLst>
            </p:cNvPr>
            <p:cNvSpPr/>
            <p:nvPr/>
          </p:nvSpPr>
          <p:spPr>
            <a:xfrm>
              <a:off x="4800543" y="4100196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33947652-FDCA-41F8-97BF-DA7F17078472}"/>
                </a:ext>
              </a:extLst>
            </p:cNvPr>
            <p:cNvSpPr/>
            <p:nvPr/>
          </p:nvSpPr>
          <p:spPr>
            <a:xfrm>
              <a:off x="7408864" y="4100196"/>
              <a:ext cx="2578932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100BA23E-13B2-4D2F-B542-1F57FB19A511}"/>
                </a:ext>
              </a:extLst>
            </p:cNvPr>
            <p:cNvSpPr/>
            <p:nvPr/>
          </p:nvSpPr>
          <p:spPr>
            <a:xfrm>
              <a:off x="9539629" y="2610977"/>
              <a:ext cx="2486108" cy="2510732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BA180D4-122E-4A71-AAFB-374D60B60DC5}"/>
                </a:ext>
              </a:extLst>
            </p:cNvPr>
            <p:cNvSpPr txBox="1"/>
            <p:nvPr/>
          </p:nvSpPr>
          <p:spPr>
            <a:xfrm>
              <a:off x="279997" y="4234088"/>
              <a:ext cx="220825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Мультиварка</a:t>
              </a:r>
              <a:endPara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F384C91-EF42-4333-B4FB-0679EA31FDCA}"/>
                </a:ext>
              </a:extLst>
            </p:cNvPr>
            <p:cNvSpPr txBox="1"/>
            <p:nvPr/>
          </p:nvSpPr>
          <p:spPr>
            <a:xfrm>
              <a:off x="2355732" y="2774497"/>
              <a:ext cx="220825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Пилосмок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55835DF-23DA-448A-B419-47E0862ECEDD}"/>
                </a:ext>
              </a:extLst>
            </p:cNvPr>
            <p:cNvSpPr txBox="1"/>
            <p:nvPr/>
          </p:nvSpPr>
          <p:spPr>
            <a:xfrm>
              <a:off x="5001072" y="2787978"/>
              <a:ext cx="220825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Комп’ютер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8F0581D-D3CF-4BF0-967E-71B59E700ED6}"/>
                </a:ext>
              </a:extLst>
            </p:cNvPr>
            <p:cNvSpPr txBox="1"/>
            <p:nvPr/>
          </p:nvSpPr>
          <p:spPr>
            <a:xfrm>
              <a:off x="7576448" y="2657723"/>
              <a:ext cx="2208255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Пральна машина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F779867-DA18-405C-A51D-4F13DDE2E3C9}"/>
                </a:ext>
              </a:extLst>
            </p:cNvPr>
            <p:cNvSpPr txBox="1"/>
            <p:nvPr/>
          </p:nvSpPr>
          <p:spPr>
            <a:xfrm>
              <a:off x="2400611" y="5637617"/>
              <a:ext cx="220825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Праска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6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74202FB-00DA-4E38-9BC4-6F3E5C163773}"/>
              </a:ext>
            </a:extLst>
          </p:cNvPr>
          <p:cNvGrpSpPr/>
          <p:nvPr/>
        </p:nvGrpSpPr>
        <p:grpSpPr>
          <a:xfrm>
            <a:off x="900909" y="972617"/>
            <a:ext cx="2840487" cy="2744526"/>
            <a:chOff x="900909" y="972617"/>
            <a:chExt cx="2840487" cy="274452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3B1EA9B-77CB-4D12-A4BD-23277134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0" y="995342"/>
              <a:ext cx="2840486" cy="2716034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C6CC0CD0-20AF-4C3E-951F-E5A65440CA9D}"/>
                </a:ext>
              </a:extLst>
            </p:cNvPr>
            <p:cNvSpPr/>
            <p:nvPr/>
          </p:nvSpPr>
          <p:spPr>
            <a:xfrm>
              <a:off x="900909" y="972617"/>
              <a:ext cx="2840487" cy="2744526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2E7D7A31-3AC5-4E05-B5EF-653056A31446}"/>
                </a:ext>
              </a:extLst>
            </p:cNvPr>
            <p:cNvSpPr/>
            <p:nvPr/>
          </p:nvSpPr>
          <p:spPr>
            <a:xfrm>
              <a:off x="1057720" y="995341"/>
              <a:ext cx="642759" cy="621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7012377" y="6367572"/>
            <a:ext cx="517962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https://learningapps.org/display?v=p0gcmc1yc20</a:t>
            </a:r>
            <a:endParaRPr lang="uk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user\Downloads\qr-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1040" y="4276643"/>
            <a:ext cx="2019612" cy="19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49235" y="163061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Які дії ви схвалюєте, а яким заперечуєте?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16E7C21D-0DCF-4D3F-A803-4403F830D995}"/>
              </a:ext>
            </a:extLst>
          </p:cNvPr>
          <p:cNvGrpSpPr/>
          <p:nvPr/>
        </p:nvGrpSpPr>
        <p:grpSpPr>
          <a:xfrm>
            <a:off x="4675756" y="962789"/>
            <a:ext cx="2840487" cy="2744526"/>
            <a:chOff x="4587572" y="967758"/>
            <a:chExt cx="2840487" cy="2744526"/>
          </a:xfrm>
        </p:grpSpPr>
        <p:pic>
          <p:nvPicPr>
            <p:cNvPr id="18" name="Рисунок 17" descr="Изображение выглядит как текст, блюдо, векторная графика, суп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806CC6-897B-4702-BB83-E47E784B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572" y="978879"/>
              <a:ext cx="2817951" cy="2712346"/>
            </a:xfrm>
            <a:prstGeom prst="rect">
              <a:avLst/>
            </a:prstGeom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98EF08B7-6EA8-4805-8FCD-46BD9D223E0B}"/>
                </a:ext>
              </a:extLst>
            </p:cNvPr>
            <p:cNvSpPr/>
            <p:nvPr/>
          </p:nvSpPr>
          <p:spPr>
            <a:xfrm>
              <a:off x="4587572" y="967758"/>
              <a:ext cx="2840487" cy="274452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4870D9D4-0EC0-489D-9CF8-4B512ADA21EE}"/>
                </a:ext>
              </a:extLst>
            </p:cNvPr>
            <p:cNvSpPr/>
            <p:nvPr/>
          </p:nvSpPr>
          <p:spPr>
            <a:xfrm>
              <a:off x="4695000" y="995341"/>
              <a:ext cx="642759" cy="621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D7AC5274-CBFF-4D3A-8132-95320FECD31A}"/>
              </a:ext>
            </a:extLst>
          </p:cNvPr>
          <p:cNvGrpSpPr/>
          <p:nvPr/>
        </p:nvGrpSpPr>
        <p:grpSpPr>
          <a:xfrm>
            <a:off x="8450603" y="955789"/>
            <a:ext cx="2840487" cy="2748587"/>
            <a:chOff x="8532981" y="962789"/>
            <a:chExt cx="2840487" cy="274858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260B2BC3-4A3C-4834-BAB0-C2B827EA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981" y="972617"/>
              <a:ext cx="2840487" cy="2738759"/>
            </a:xfrm>
            <a:prstGeom prst="rect">
              <a:avLst/>
            </a:prstGeom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7FFACCAC-3CEF-457A-9E50-129D379B5552}"/>
                </a:ext>
              </a:extLst>
            </p:cNvPr>
            <p:cNvSpPr/>
            <p:nvPr/>
          </p:nvSpPr>
          <p:spPr>
            <a:xfrm>
              <a:off x="8532981" y="962789"/>
              <a:ext cx="2840487" cy="274452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46C490C1-6368-47F8-A59C-6A592D2EEE30}"/>
                </a:ext>
              </a:extLst>
            </p:cNvPr>
            <p:cNvSpPr/>
            <p:nvPr/>
          </p:nvSpPr>
          <p:spPr>
            <a:xfrm>
              <a:off x="8777756" y="995341"/>
              <a:ext cx="642759" cy="621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0FD31731-E81F-4E61-9774-3F22B4F0F30E}"/>
              </a:ext>
            </a:extLst>
          </p:cNvPr>
          <p:cNvGrpSpPr/>
          <p:nvPr/>
        </p:nvGrpSpPr>
        <p:grpSpPr>
          <a:xfrm>
            <a:off x="900908" y="3880368"/>
            <a:ext cx="2840487" cy="2744526"/>
            <a:chOff x="900908" y="3945723"/>
            <a:chExt cx="2840487" cy="274452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C80FA04-F3B6-45BA-AA21-3B17AFEA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08" y="3945723"/>
              <a:ext cx="2840487" cy="2744526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46097E99-C569-46A1-8D16-35A7EC0B393F}"/>
                </a:ext>
              </a:extLst>
            </p:cNvPr>
            <p:cNvSpPr/>
            <p:nvPr/>
          </p:nvSpPr>
          <p:spPr>
            <a:xfrm>
              <a:off x="900908" y="3945723"/>
              <a:ext cx="2840487" cy="2744526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3C863B9B-9E3B-47D7-924D-DD4C0DE0B8D8}"/>
                </a:ext>
              </a:extLst>
            </p:cNvPr>
            <p:cNvSpPr/>
            <p:nvPr/>
          </p:nvSpPr>
          <p:spPr>
            <a:xfrm>
              <a:off x="1057720" y="4017833"/>
              <a:ext cx="642759" cy="621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2EB4029B-7870-4759-99C0-E47B1CF5B39E}"/>
              </a:ext>
            </a:extLst>
          </p:cNvPr>
          <p:cNvGrpSpPr/>
          <p:nvPr/>
        </p:nvGrpSpPr>
        <p:grpSpPr>
          <a:xfrm>
            <a:off x="4653220" y="3880368"/>
            <a:ext cx="2840487" cy="2779342"/>
            <a:chOff x="4587572" y="3945723"/>
            <a:chExt cx="2840487" cy="277934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A2EB2EB-9639-478F-A77E-2D1C93B9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493" y="3945723"/>
              <a:ext cx="2810565" cy="2779342"/>
            </a:xfrm>
            <a:prstGeom prst="rect">
              <a:avLst/>
            </a:prstGeom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51176D20-7597-4DC5-AEF7-88335A77B4E4}"/>
                </a:ext>
              </a:extLst>
            </p:cNvPr>
            <p:cNvSpPr/>
            <p:nvPr/>
          </p:nvSpPr>
          <p:spPr>
            <a:xfrm>
              <a:off x="4587572" y="3945723"/>
              <a:ext cx="2840487" cy="2744526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E2CF7796-7285-4848-9BE2-3629C9A1573A}"/>
                </a:ext>
              </a:extLst>
            </p:cNvPr>
            <p:cNvSpPr/>
            <p:nvPr/>
          </p:nvSpPr>
          <p:spPr>
            <a:xfrm>
              <a:off x="4695000" y="4017833"/>
              <a:ext cx="642759" cy="621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9" y="284547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я можу і маю зробити</a:t>
            </a:r>
          </a:p>
        </p:txBody>
      </p:sp>
      <p:pic>
        <p:nvPicPr>
          <p:cNvPr id="9" name="Picture 6" descr="https://kabel-house.ru/wp-content/uploads/2019/06/datchik-dvizheniya-dlya-sveta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/>
          <a:stretch/>
        </p:blipFill>
        <p:spPr bwMode="auto">
          <a:xfrm>
            <a:off x="1560931" y="1098843"/>
            <a:ext cx="4004496" cy="26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931" y="3975985"/>
            <a:ext cx="4004496" cy="2664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8222" b="6135"/>
          <a:stretch/>
        </p:blipFill>
        <p:spPr>
          <a:xfrm>
            <a:off x="6626576" y="3978610"/>
            <a:ext cx="4008845" cy="2665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05C671-0FEB-4C8C-803D-7851D8CE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81" t="22844" b="4051"/>
          <a:stretch/>
        </p:blipFill>
        <p:spPr>
          <a:xfrm>
            <a:off x="6626575" y="1101369"/>
            <a:ext cx="4008846" cy="26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9" y="0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Оформіть </a:t>
            </a:r>
            <a:r>
              <a:rPr lang="uk-U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лепбук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853"/>
            <a:ext cx="4556760" cy="59483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42" t="564" r="690" b="2527"/>
          <a:stretch/>
        </p:blipFill>
        <p:spPr bwMode="auto">
          <a:xfrm>
            <a:off x="6867252" y="723853"/>
            <a:ext cx="4285893" cy="58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154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</cp:lastModifiedBy>
  <cp:revision>220</cp:revision>
  <dcterms:created xsi:type="dcterms:W3CDTF">2020-10-27T19:49:41Z</dcterms:created>
  <dcterms:modified xsi:type="dcterms:W3CDTF">2021-02-02T15:25:04Z</dcterms:modified>
</cp:coreProperties>
</file>