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83" r:id="rId3"/>
    <p:sldId id="282" r:id="rId4"/>
    <p:sldId id="287" r:id="rId5"/>
    <p:sldId id="288" r:id="rId6"/>
    <p:sldId id="284" r:id="rId7"/>
    <p:sldId id="286" r:id="rId8"/>
    <p:sldId id="281" r:id="rId9"/>
    <p:sldId id="269" r:id="rId10"/>
    <p:sldId id="270" r:id="rId11"/>
    <p:sldId id="277" r:id="rId12"/>
    <p:sldId id="279" r:id="rId13"/>
    <p:sldId id="27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" initials="g" lastIdx="8" clrIdx="0"/>
  <p:cmAuthor id="1" name="Volkova Yevgeniia" initials="VY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EB"/>
    <a:srgbClr val="73B917"/>
    <a:srgbClr val="A8DA3D"/>
    <a:srgbClr val="8BC926"/>
    <a:srgbClr val="9BD6E9"/>
    <a:srgbClr val="CCFF99"/>
    <a:srgbClr val="FF9999"/>
    <a:srgbClr val="FF9966"/>
    <a:srgbClr val="FFFFFF"/>
    <a:srgbClr val="3DA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" y="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1-20T17:20:43.941" idx="2">
    <p:pos x="10" y="10"/>
    <p:text>Схема мне не нравится. Давай землю по центру. От нее в стороны стрелки. Стрелки по интереснее надо сделать. По картинкам - или все фото или все рисованные картинки. Легче заменитьб одну рисованную.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1-20T17:28:59.422" idx="8">
    <p:pos x="10" y="10"/>
    <p:text>Надо перегруперовать. Знак и под ним надпись. отметки списка убрать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12C-30A1-4475-AD25-666B67242544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5921-6141-4BED-B037-9D93FAD24F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543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6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366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44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65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831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17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687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646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02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027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EEA1-935C-4573-ACFF-7A9C29F82B18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349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EEA1-935C-4573-ACFF-7A9C29F82B18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BED5-FF6E-4CC6-B303-7527E9D5FD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303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microsoft.com/office/2007/relationships/hdphoto" Target="../media/hdphoto1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svg"/><Relationship Id="rId21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3" Type="http://schemas.openxmlformats.org/officeDocument/2006/relationships/image" Target="../media/image32.svg"/><Relationship Id="rId21" Type="http://schemas.openxmlformats.org/officeDocument/2006/relationships/image" Target="../media/image50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12" Type="http://schemas.openxmlformats.org/officeDocument/2006/relationships/image" Target="../media/image68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gif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9340" y="317414"/>
            <a:ext cx="9366068" cy="1200329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ЯКИЙ ЗВ’ЯЗОК МІЖ ВІДХОДАМИ </a:t>
            </a:r>
          </a:p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І ЗМІНАМИ КЛІМАТУ</a:t>
            </a:r>
            <a:endParaRPr lang="uk-UA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65522" y="5973118"/>
            <a:ext cx="2435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 7</a:t>
            </a:r>
            <a:endParaRPr lang="uk-UA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26" y="1566775"/>
            <a:ext cx="4804537" cy="4929563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1723CF0-47DE-42B4-93D4-8292CDEAF3A0}"/>
              </a:ext>
            </a:extLst>
          </p:cNvPr>
          <p:cNvGrpSpPr/>
          <p:nvPr/>
        </p:nvGrpSpPr>
        <p:grpSpPr>
          <a:xfrm>
            <a:off x="9019466" y="448551"/>
            <a:ext cx="2935154" cy="6033763"/>
            <a:chOff x="9019466" y="448551"/>
            <a:chExt cx="2935154" cy="603376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61BCD5B-156F-4D98-8D0B-37D4E4FDB652}"/>
                </a:ext>
              </a:extLst>
            </p:cNvPr>
            <p:cNvSpPr/>
            <p:nvPr/>
          </p:nvSpPr>
          <p:spPr>
            <a:xfrm>
              <a:off x="9025742" y="464820"/>
              <a:ext cx="2918182" cy="6017494"/>
            </a:xfrm>
            <a:prstGeom prst="roundRect">
              <a:avLst>
                <a:gd name="adj" fmla="val 3438"/>
              </a:avLst>
            </a:prstGeom>
            <a:solidFill>
              <a:schemeClr val="bg1"/>
            </a:solidFill>
            <a:ln w="57150">
              <a:noFill/>
            </a:ln>
            <a:effectLst>
              <a:outerShdw blurRad="114300" sx="103000" sy="103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: скругленные верхние углы 15">
              <a:extLst>
                <a:ext uri="{FF2B5EF4-FFF2-40B4-BE49-F238E27FC236}">
                  <a16:creationId xmlns:a16="http://schemas.microsoft.com/office/drawing/2014/main" id="{EC802654-C1FF-4662-823F-59AD920F36C0}"/>
                </a:ext>
              </a:extLst>
            </p:cNvPr>
            <p:cNvSpPr/>
            <p:nvPr/>
          </p:nvSpPr>
          <p:spPr>
            <a:xfrm>
              <a:off x="9019466" y="448551"/>
              <a:ext cx="2935154" cy="1322200"/>
            </a:xfrm>
            <a:prstGeom prst="round2SameRect">
              <a:avLst>
                <a:gd name="adj1" fmla="val 10134"/>
                <a:gd name="adj2" fmla="val 0"/>
              </a:avLst>
            </a:prstGeom>
            <a:solidFill>
              <a:srgbClr val="D5E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7" name="Прямокутник 3">
            <a:extLst>
              <a:ext uri="{FF2B5EF4-FFF2-40B4-BE49-F238E27FC236}">
                <a16:creationId xmlns:a16="http://schemas.microsoft.com/office/drawing/2014/main" id="{5BA61028-4475-4A0C-82BF-66F6CE8C988E}"/>
              </a:ext>
            </a:extLst>
          </p:cNvPr>
          <p:cNvSpPr/>
          <p:nvPr/>
        </p:nvSpPr>
        <p:spPr>
          <a:xfrm>
            <a:off x="8880581" y="643007"/>
            <a:ext cx="326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</a:rPr>
              <a:t>Проект «Кліматична та екологічна освіта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</a:rPr>
              <a:t>для </a:t>
            </a:r>
            <a:endParaRPr lang="en-US" dirty="0">
              <a:latin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</a:rPr>
              <a:t>учнів початкових класів»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387182E-B7AB-47C2-851B-71D26AB6BB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8"/>
          <a:stretch/>
        </p:blipFill>
        <p:spPr>
          <a:xfrm>
            <a:off x="9570721" y="2512171"/>
            <a:ext cx="1828224" cy="1683922"/>
          </a:xfrm>
          <a:prstGeom prst="rect">
            <a:avLst/>
          </a:prstGeom>
        </p:spPr>
      </p:pic>
      <p:sp>
        <p:nvSpPr>
          <p:cNvPr id="19" name="Прямокутник 10">
            <a:extLst>
              <a:ext uri="{FF2B5EF4-FFF2-40B4-BE49-F238E27FC236}">
                <a16:creationId xmlns:a16="http://schemas.microsoft.com/office/drawing/2014/main" id="{E08E670A-3705-4A41-9F09-BDC5548ADCCE}"/>
              </a:ext>
            </a:extLst>
          </p:cNvPr>
          <p:cNvSpPr/>
          <p:nvPr/>
        </p:nvSpPr>
        <p:spPr>
          <a:xfrm>
            <a:off x="9487524" y="2096344"/>
            <a:ext cx="2006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підтримки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кутник 11">
            <a:extLst>
              <a:ext uri="{FF2B5EF4-FFF2-40B4-BE49-F238E27FC236}">
                <a16:creationId xmlns:a16="http://schemas.microsoft.com/office/drawing/2014/main" id="{41343EDC-50F4-401E-8B01-79D7F33CB1D0}"/>
              </a:ext>
            </a:extLst>
          </p:cNvPr>
          <p:cNvSpPr/>
          <p:nvPr/>
        </p:nvSpPr>
        <p:spPr>
          <a:xfrm>
            <a:off x="9829111" y="4397673"/>
            <a:ext cx="1372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dirty="0">
                <a:solidFill>
                  <a:srgbClr val="222222"/>
                </a:solidFill>
                <a:latin typeface="Arial" panose="020B0604020202020204" pitchFamily="34" charset="0"/>
              </a:rPr>
              <a:t>Виконавець:</a:t>
            </a:r>
            <a:endParaRPr lang="uk-UA" sz="16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9215764-5DF3-4361-9E9E-E633C25CC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56" y="4816564"/>
            <a:ext cx="1286495" cy="12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439" y="265127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Що купуємо насамперед?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6682156" y="4354160"/>
            <a:ext cx="3708958" cy="5340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Викинути в урну </a:t>
            </a:r>
          </a:p>
        </p:txBody>
      </p:sp>
      <p:pic>
        <p:nvPicPr>
          <p:cNvPr id="30" name="Рисунок 2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02" y="3262904"/>
            <a:ext cx="1081309" cy="1094980"/>
          </a:xfrm>
          <a:prstGeom prst="rect">
            <a:avLst/>
          </a:prstGeom>
          <a:noFill/>
        </p:spPr>
      </p:pic>
      <p:pic>
        <p:nvPicPr>
          <p:cNvPr id="32" name="Рисунок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72" y="1227747"/>
            <a:ext cx="1251526" cy="1094980"/>
          </a:xfrm>
          <a:prstGeom prst="rect">
            <a:avLst/>
          </a:prstGeom>
        </p:spPr>
      </p:pic>
      <p:pic>
        <p:nvPicPr>
          <p:cNvPr id="33" name="Рисунок 32" descr="Викинути в урн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3" y="3225494"/>
            <a:ext cx="1172316" cy="112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AD4306-EDE1-4B5C-ACBC-052A2A780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11" y="1257459"/>
            <a:ext cx="1052995" cy="1011679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A86126FE-63AD-498F-BA8D-8636B2923B7B}"/>
              </a:ext>
            </a:extLst>
          </p:cNvPr>
          <p:cNvSpPr txBox="1">
            <a:spLocks/>
          </p:cNvSpPr>
          <p:nvPr/>
        </p:nvSpPr>
        <p:spPr>
          <a:xfrm>
            <a:off x="2539740" y="2296977"/>
            <a:ext cx="2920336" cy="6463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Стрічка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Мебіуса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25C70B6-6D3E-4D83-8394-2F89C3389D76}"/>
              </a:ext>
            </a:extLst>
          </p:cNvPr>
          <p:cNvSpPr txBox="1">
            <a:spLocks/>
          </p:cNvSpPr>
          <p:nvPr/>
        </p:nvSpPr>
        <p:spPr>
          <a:xfrm>
            <a:off x="5920435" y="2296977"/>
            <a:ext cx="5232400" cy="5340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Заповнена стрічка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Мебіуса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62C224C-4DB8-4DEB-9A37-60803E40C8E1}"/>
              </a:ext>
            </a:extLst>
          </p:cNvPr>
          <p:cNvSpPr txBox="1">
            <a:spLocks/>
          </p:cNvSpPr>
          <p:nvPr/>
        </p:nvSpPr>
        <p:spPr>
          <a:xfrm>
            <a:off x="1449756" y="4354160"/>
            <a:ext cx="5232400" cy="5340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Замкнений трикутник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9FAAA8B-9348-4910-9201-DDD8A1F594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3" t="35419" b="31456"/>
          <a:stretch/>
        </p:blipFill>
        <p:spPr>
          <a:xfrm rot="20256243">
            <a:off x="-1421779" y="675798"/>
            <a:ext cx="3862953" cy="355748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грушка, кукл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D508861-6181-4762-917E-8C8CF21D9A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56">
            <a:off x="4889585" y="4954939"/>
            <a:ext cx="3258294" cy="406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6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7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3429" y="284547"/>
            <a:ext cx="10293530" cy="1200329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Що з відходів можна і треба віддавати на переробку?</a:t>
            </a:r>
          </a:p>
        </p:txBody>
      </p:sp>
      <p:pic>
        <p:nvPicPr>
          <p:cNvPr id="3074" name="Picture 2" descr="Приём макулатуры | ООО СахаТехСерв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6" y="1585742"/>
            <a:ext cx="3661568" cy="219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99" y="2027524"/>
            <a:ext cx="4238377" cy="25588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42" y="3893202"/>
            <a:ext cx="2996522" cy="1509725"/>
          </a:xfrm>
          <a:prstGeom prst="rect">
            <a:avLst/>
          </a:prstGeom>
        </p:spPr>
      </p:pic>
      <p:pic>
        <p:nvPicPr>
          <p:cNvPr id="3078" name="Picture 6" descr="Векторный набор - пластиковый мусор и отходы или мусор, концепция нулевых  отходов | Премиум векторы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7" b="30863"/>
          <a:stretch/>
        </p:blipFill>
        <p:spPr bwMode="auto">
          <a:xfrm>
            <a:off x="8191577" y="1824621"/>
            <a:ext cx="3887329" cy="19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аркування по-європейському: на що звертати увагу, купуючи товари -  «СЛОБІДСЬКИЙ КРАЙ»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8" t="5093" r="3445" b="3176"/>
          <a:stretch/>
        </p:blipFill>
        <p:spPr bwMode="auto">
          <a:xfrm>
            <a:off x="572224" y="3751847"/>
            <a:ext cx="3156302" cy="20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39149" y="6371119"/>
            <a:ext cx="471417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dirty="0" err="1"/>
              <a:t>Вторинне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паперу</a:t>
            </a:r>
            <a:r>
              <a:rPr lang="ru-RU" b="1" dirty="0"/>
              <a:t> (макулатура)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8369" y="6002107"/>
            <a:ext cx="201298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dirty="0" err="1"/>
              <a:t>Сортування</a:t>
            </a:r>
            <a:r>
              <a:rPr lang="ru-RU" b="1" dirty="0"/>
              <a:t> </a:t>
            </a:r>
            <a:r>
              <a:rPr lang="ru-RU" b="1" dirty="0" err="1"/>
              <a:t>сміття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574142" y="5994721"/>
            <a:ext cx="312220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uk-UA" b="1" dirty="0"/>
              <a:t>Спеціальні знаки на упаковці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73680" y="5994720"/>
            <a:ext cx="223330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dirty="0" err="1"/>
              <a:t>Скло</a:t>
            </a:r>
            <a:r>
              <a:rPr lang="ru-RU" b="1" dirty="0"/>
              <a:t> для </a:t>
            </a:r>
            <a:r>
              <a:rPr lang="ru-RU" b="1" dirty="0" err="1"/>
              <a:t>переробки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97347" y="6377202"/>
            <a:ext cx="362406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dirty="0"/>
              <a:t>Торба для покупок </a:t>
            </a:r>
            <a:r>
              <a:rPr lang="ru-RU" b="1" dirty="0" err="1"/>
              <a:t>замість</a:t>
            </a:r>
            <a:r>
              <a:rPr lang="ru-RU" b="1" dirty="0"/>
              <a:t> пакету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8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37109 -0.19421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31433 -0.0713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65742 -0.00857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7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0703 -0.71667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-3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-0.00208 L 0.16211 -0.70856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-3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107" y="182020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Відсортуйте відходи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52" y="885206"/>
            <a:ext cx="7401528" cy="555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3"/>
            <a:ext cx="2480867" cy="2438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" y="5017351"/>
            <a:ext cx="2480867" cy="24381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9" y="3739113"/>
            <a:ext cx="2480867" cy="24381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63159"/>
            <a:ext cx="2480867" cy="24381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9977"/>
            <a:ext cx="2480867" cy="24381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568" y="2543002"/>
            <a:ext cx="2480867" cy="24381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569" y="1294788"/>
            <a:ext cx="2480867" cy="24381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569" y="11110"/>
            <a:ext cx="2480867" cy="24381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232" y="5053285"/>
            <a:ext cx="2480867" cy="243819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778" y="5054949"/>
            <a:ext cx="2480867" cy="24381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>
          <a:xfrm>
            <a:off x="9479937" y="4049486"/>
            <a:ext cx="2480867" cy="21799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797" y="5025834"/>
            <a:ext cx="2480867" cy="243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208 L 0.22591 0.2733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209 L 0.31875 0.0949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417 L 0.49037 -0.08635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417 L 0.5526 -0.2724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09 L 0.52409 -0.31806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208 L 0.50469 -0.31458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208 L -0.3138 0.55717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0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208 L -0.57774 0.2324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93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208 L -0.48516 0.0419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8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0208 L -0.55365 0.00833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209 L -0.24661 -0.17453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1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09 L -0.3944 -0.17476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7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9218" y="386147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ПЛАСТИКУ – НІ!</a:t>
            </a:r>
          </a:p>
        </p:txBody>
      </p:sp>
      <p:pic>
        <p:nvPicPr>
          <p:cNvPr id="7" name="Объект 3" descr="Easy Ways to Reduce Your Plastic Footprint | Fix.com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200"/>
            <a:ext cx="12192000" cy="440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2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4368800" y="275773"/>
            <a:ext cx="3381829" cy="1741714"/>
          </a:xfrm>
          <a:prstGeom prst="cloud">
            <a:avLst/>
          </a:prstGeom>
          <a:solidFill>
            <a:srgbClr val="9BD6E9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зменшити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забруднення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атмосфери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148114" y="1422403"/>
            <a:ext cx="1553029" cy="595084"/>
          </a:xfrm>
          <a:prstGeom prst="wedgeRoundRectCallout">
            <a:avLst>
              <a:gd name="adj1" fmla="val 3427"/>
              <a:gd name="adj2" fmla="val 101562"/>
              <a:gd name="adj3" fmla="val 16667"/>
            </a:avLst>
          </a:prstGeom>
          <a:solidFill>
            <a:srgbClr val="FF999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є?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8360226" y="1422403"/>
            <a:ext cx="1686857" cy="595084"/>
          </a:xfrm>
          <a:prstGeom prst="wedgeRoundRectCallout">
            <a:avLst>
              <a:gd name="adj1" fmla="val 3427"/>
              <a:gd name="adj2" fmla="val 101562"/>
              <a:gd name="adj3" fmla="val 16667"/>
            </a:avLst>
          </a:prstGeom>
          <a:solidFill>
            <a:srgbClr val="CCFF9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бути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57998" y="2336800"/>
            <a:ext cx="4630057" cy="16001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763599" y="2336800"/>
            <a:ext cx="4630057" cy="16001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ьная выноска 9"/>
          <p:cNvSpPr/>
          <p:nvPr/>
        </p:nvSpPr>
        <p:spPr>
          <a:xfrm>
            <a:off x="1727814" y="4009569"/>
            <a:ext cx="2393628" cy="794661"/>
          </a:xfrm>
          <a:prstGeom prst="wedgeEllipseCallout">
            <a:avLst>
              <a:gd name="adj1" fmla="val 24712"/>
              <a:gd name="adj2" fmla="val 83777"/>
            </a:avLst>
          </a:prstGeom>
          <a:solidFill>
            <a:srgbClr val="FF999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 так відбувається?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3598" y="5080000"/>
            <a:ext cx="4630057" cy="16001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ьная выноска 11"/>
          <p:cNvSpPr/>
          <p:nvPr/>
        </p:nvSpPr>
        <p:spPr>
          <a:xfrm>
            <a:off x="8006840" y="4009569"/>
            <a:ext cx="2393628" cy="794661"/>
          </a:xfrm>
          <a:prstGeom prst="wedgeEllipseCallout">
            <a:avLst>
              <a:gd name="adj1" fmla="val 24712"/>
              <a:gd name="adj2" fmla="val 83777"/>
            </a:avLst>
          </a:prstGeom>
          <a:solidFill>
            <a:srgbClr val="CCFF9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Висновки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57997" y="5080000"/>
            <a:ext cx="4630057" cy="16001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84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внутренний, стена, ванная&#10;&#10;Автоматически созданное описание">
            <a:extLst>
              <a:ext uri="{FF2B5EF4-FFF2-40B4-BE49-F238E27FC236}">
                <a16:creationId xmlns:a16="http://schemas.microsoft.com/office/drawing/2014/main" id="{51913621-FCA0-4666-9D57-1F1F7E4F27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/>
          <a:stretch/>
        </p:blipFill>
        <p:spPr>
          <a:xfrm>
            <a:off x="9070692" y="3271072"/>
            <a:ext cx="2752690" cy="2050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3428" y="264178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Які дії пом’якшують зміни клімату і чому</a:t>
            </a:r>
          </a:p>
        </p:txBody>
      </p:sp>
      <p:pic>
        <p:nvPicPr>
          <p:cNvPr id="9" name="Picture 2" descr="Фото ілюстратив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8" y="1067984"/>
            <a:ext cx="2722437" cy="20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Утепление деревянных окон своими руками — чем лучше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r="8513" b="10721"/>
          <a:stretch/>
        </p:blipFill>
        <p:spPr bwMode="auto">
          <a:xfrm>
            <a:off x="368618" y="3296173"/>
            <a:ext cx="2709697" cy="20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Включение света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/>
          <a:stretch/>
        </p:blipFill>
        <p:spPr bwMode="auto">
          <a:xfrm>
            <a:off x="3256836" y="4550835"/>
            <a:ext cx="2712600" cy="204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Нужно ли отключать технику из розеток? Как экономить электроэнергию: 8  приборов, которые незаметно накручивают счетчик | Legko.co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r="6387"/>
          <a:stretch/>
        </p:blipFill>
        <p:spPr bwMode="auto">
          <a:xfrm>
            <a:off x="9087570" y="1067984"/>
            <a:ext cx="2716752" cy="20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27607" r="26786" b="24608"/>
          <a:stretch/>
        </p:blipFill>
        <p:spPr>
          <a:xfrm>
            <a:off x="4931341" y="1284357"/>
            <a:ext cx="2317704" cy="2611334"/>
          </a:xfrm>
          <a:prstGeom prst="rect">
            <a:avLst/>
          </a:prstGeom>
        </p:spPr>
      </p:pic>
      <p:pic>
        <p:nvPicPr>
          <p:cNvPr id="11" name="Picture 2" descr="Bicycle route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/>
          <a:stretch/>
        </p:blipFill>
        <p:spPr bwMode="auto">
          <a:xfrm>
            <a:off x="6147958" y="4550835"/>
            <a:ext cx="2729815" cy="20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 зі стрілкою 11"/>
          <p:cNvCxnSpPr>
            <a:cxnSpLocks/>
          </p:cNvCxnSpPr>
          <p:nvPr/>
        </p:nvCxnSpPr>
        <p:spPr>
          <a:xfrm flipH="1" flipV="1">
            <a:off x="3251378" y="1440180"/>
            <a:ext cx="1699024" cy="650014"/>
          </a:xfrm>
          <a:prstGeom prst="straightConnector1">
            <a:avLst/>
          </a:prstGeom>
          <a:ln w="127000">
            <a:solidFill>
              <a:srgbClr val="73B9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11">
            <a:extLst>
              <a:ext uri="{FF2B5EF4-FFF2-40B4-BE49-F238E27FC236}">
                <a16:creationId xmlns:a16="http://schemas.microsoft.com/office/drawing/2014/main" id="{931406F5-1A98-41A7-9B08-1B57E519E0F0}"/>
              </a:ext>
            </a:extLst>
          </p:cNvPr>
          <p:cNvCxnSpPr>
            <a:cxnSpLocks/>
          </p:cNvCxnSpPr>
          <p:nvPr/>
        </p:nvCxnSpPr>
        <p:spPr>
          <a:xfrm flipH="1">
            <a:off x="3290294" y="3002280"/>
            <a:ext cx="1609668" cy="601980"/>
          </a:xfrm>
          <a:prstGeom prst="straightConnector1">
            <a:avLst/>
          </a:prstGeom>
          <a:ln w="127000">
            <a:solidFill>
              <a:srgbClr val="008C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11">
            <a:extLst>
              <a:ext uri="{FF2B5EF4-FFF2-40B4-BE49-F238E27FC236}">
                <a16:creationId xmlns:a16="http://schemas.microsoft.com/office/drawing/2014/main" id="{A45848F2-E336-456C-89BB-0DD84CF7D3C8}"/>
              </a:ext>
            </a:extLst>
          </p:cNvPr>
          <p:cNvCxnSpPr>
            <a:cxnSpLocks/>
          </p:cNvCxnSpPr>
          <p:nvPr/>
        </p:nvCxnSpPr>
        <p:spPr>
          <a:xfrm flipH="1">
            <a:off x="5006340" y="3802380"/>
            <a:ext cx="342901" cy="647089"/>
          </a:xfrm>
          <a:prstGeom prst="straightConnector1">
            <a:avLst/>
          </a:prstGeom>
          <a:ln w="127000">
            <a:solidFill>
              <a:srgbClr val="73B9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зі стрілкою 11">
            <a:extLst>
              <a:ext uri="{FF2B5EF4-FFF2-40B4-BE49-F238E27FC236}">
                <a16:creationId xmlns:a16="http://schemas.microsoft.com/office/drawing/2014/main" id="{FCCA8E95-54A9-478F-B771-1DAB75F582F0}"/>
              </a:ext>
            </a:extLst>
          </p:cNvPr>
          <p:cNvCxnSpPr>
            <a:cxnSpLocks/>
          </p:cNvCxnSpPr>
          <p:nvPr/>
        </p:nvCxnSpPr>
        <p:spPr>
          <a:xfrm>
            <a:off x="6775732" y="3825707"/>
            <a:ext cx="395156" cy="600433"/>
          </a:xfrm>
          <a:prstGeom prst="straightConnector1">
            <a:avLst/>
          </a:prstGeom>
          <a:ln w="127000">
            <a:solidFill>
              <a:srgbClr val="008C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11">
            <a:extLst>
              <a:ext uri="{FF2B5EF4-FFF2-40B4-BE49-F238E27FC236}">
                <a16:creationId xmlns:a16="http://schemas.microsoft.com/office/drawing/2014/main" id="{C75365C1-DCF2-45A1-947B-31A89885073A}"/>
              </a:ext>
            </a:extLst>
          </p:cNvPr>
          <p:cNvCxnSpPr>
            <a:cxnSpLocks/>
          </p:cNvCxnSpPr>
          <p:nvPr/>
        </p:nvCxnSpPr>
        <p:spPr>
          <a:xfrm>
            <a:off x="7249045" y="3002280"/>
            <a:ext cx="1567295" cy="601980"/>
          </a:xfrm>
          <a:prstGeom prst="straightConnector1">
            <a:avLst/>
          </a:prstGeom>
          <a:ln w="127000">
            <a:solidFill>
              <a:srgbClr val="73B9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зі стрілкою 11">
            <a:extLst>
              <a:ext uri="{FF2B5EF4-FFF2-40B4-BE49-F238E27FC236}">
                <a16:creationId xmlns:a16="http://schemas.microsoft.com/office/drawing/2014/main" id="{25F1204A-10D9-428E-80F6-C91AF5C2CA5A}"/>
              </a:ext>
            </a:extLst>
          </p:cNvPr>
          <p:cNvCxnSpPr>
            <a:cxnSpLocks/>
          </p:cNvCxnSpPr>
          <p:nvPr/>
        </p:nvCxnSpPr>
        <p:spPr>
          <a:xfrm flipV="1">
            <a:off x="7170888" y="1440178"/>
            <a:ext cx="1758120" cy="650014"/>
          </a:xfrm>
          <a:prstGeom prst="straightConnector1">
            <a:avLst/>
          </a:prstGeom>
          <a:ln w="127000">
            <a:solidFill>
              <a:srgbClr val="008C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95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9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7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7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4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45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613B857-635D-479B-A269-63730D332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137" y="1655245"/>
            <a:ext cx="1513054" cy="1032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D52774-B2DE-4DBF-8F30-3090E2EE04A7}"/>
              </a:ext>
            </a:extLst>
          </p:cNvPr>
          <p:cNvSpPr/>
          <p:nvPr/>
        </p:nvSpPr>
        <p:spPr>
          <a:xfrm>
            <a:off x="317276" y="2865085"/>
            <a:ext cx="2187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Бананова шкірка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3-4 тижні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B74C8CD-3ACC-4238-A1DD-1146342AEB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2597" y="3977187"/>
            <a:ext cx="829001" cy="1421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460C695-9084-4D43-B30D-0A209CC43F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3223" y="1779643"/>
            <a:ext cx="1679359" cy="947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A971077-50BD-4C81-BD2C-5BEE23A665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69377" y="1660303"/>
            <a:ext cx="1253244" cy="1109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2B0071-C692-43CD-89E2-9F5B8B756636}"/>
              </a:ext>
            </a:extLst>
          </p:cNvPr>
          <p:cNvSpPr/>
          <p:nvPr/>
        </p:nvSpPr>
        <p:spPr>
          <a:xfrm>
            <a:off x="5057280" y="2875261"/>
            <a:ext cx="221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Паперовий пакет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1 місяць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A8A28B-69A8-46C4-8419-5DB2DD3CFBA7}"/>
              </a:ext>
            </a:extLst>
          </p:cNvPr>
          <p:cNvSpPr/>
          <p:nvPr/>
        </p:nvSpPr>
        <p:spPr>
          <a:xfrm>
            <a:off x="2525874" y="2865085"/>
            <a:ext cx="2440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Паперовий рушник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2-3 тижні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35A302-A586-489A-86EB-C46DC346B4D5}"/>
              </a:ext>
            </a:extLst>
          </p:cNvPr>
          <p:cNvSpPr/>
          <p:nvPr/>
        </p:nvSpPr>
        <p:spPr>
          <a:xfrm>
            <a:off x="9579233" y="5505183"/>
            <a:ext cx="2435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Пакет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з-під молока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5 років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055B1EA-9EDF-4410-AABF-46A0D368D6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45972" y="4214975"/>
            <a:ext cx="1209675" cy="1038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E261B7-2EBB-4326-A956-5D3F4FBF736D}"/>
              </a:ext>
            </a:extLst>
          </p:cNvPr>
          <p:cNvSpPr/>
          <p:nvPr/>
        </p:nvSpPr>
        <p:spPr>
          <a:xfrm>
            <a:off x="7000331" y="5505183"/>
            <a:ext cx="2591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Апельсинова шкірка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6 місяців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C503934-2254-4709-BA99-01A357A033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376714">
            <a:off x="10192569" y="1475547"/>
            <a:ext cx="869477" cy="1259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C2CF95F-17CD-4EBD-81BD-BCCE864B66C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97839" y="1586033"/>
            <a:ext cx="1253244" cy="1192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08C566B-9C02-4D53-8C84-8AE026500045}"/>
              </a:ext>
            </a:extLst>
          </p:cNvPr>
          <p:cNvSpPr/>
          <p:nvPr/>
        </p:nvSpPr>
        <p:spPr>
          <a:xfrm>
            <a:off x="9413257" y="2877125"/>
            <a:ext cx="2428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Огризок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від яблука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2 місяці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43DFF7-41A6-4EB9-A3FD-613AA5D674C2}"/>
              </a:ext>
            </a:extLst>
          </p:cNvPr>
          <p:cNvSpPr/>
          <p:nvPr/>
        </p:nvSpPr>
        <p:spPr>
          <a:xfrm>
            <a:off x="7735689" y="2875261"/>
            <a:ext cx="1390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Газета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1,5 місяці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1DE5B02-ED7F-4CFB-8240-F20FF6B2AA8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69939" y="4184706"/>
            <a:ext cx="951288" cy="11227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2F42A74-345C-4494-BD7D-68A64BC4D0D9}"/>
              </a:ext>
            </a:extLst>
          </p:cNvPr>
          <p:cNvSpPr/>
          <p:nvPr/>
        </p:nvSpPr>
        <p:spPr>
          <a:xfrm>
            <a:off x="4480878" y="5507847"/>
            <a:ext cx="2529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Вовняна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шкарпетка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1-5 років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C488D839-EAE6-427E-8EA3-8831E1EDD6B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59137" y="4039350"/>
            <a:ext cx="1398350" cy="1268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E4802B7-CD1A-4049-A811-6B3F1A375E86}"/>
              </a:ext>
            </a:extLst>
          </p:cNvPr>
          <p:cNvSpPr/>
          <p:nvPr/>
        </p:nvSpPr>
        <p:spPr>
          <a:xfrm>
            <a:off x="582407" y="5505183"/>
            <a:ext cx="1176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Картон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2 місяці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52809FF1-62F4-4C81-B7FF-F637B9E2EB2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1438824">
            <a:off x="2832143" y="4216436"/>
            <a:ext cx="1378093" cy="1025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E642FBD-D65E-4009-A8F0-B35B5011864B}"/>
              </a:ext>
            </a:extLst>
          </p:cNvPr>
          <p:cNvSpPr/>
          <p:nvPr/>
        </p:nvSpPr>
        <p:spPr>
          <a:xfrm>
            <a:off x="2908681" y="5505183"/>
            <a:ext cx="1225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Фанера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1-3 роки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E9D880-97A4-4113-A66C-4583D0BD4F58}"/>
              </a:ext>
            </a:extLst>
          </p:cNvPr>
          <p:cNvSpPr/>
          <p:nvPr/>
        </p:nvSpPr>
        <p:spPr>
          <a:xfrm>
            <a:off x="2294382" y="443474"/>
            <a:ext cx="7603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Як довго розкладається сміття?</a:t>
            </a:r>
          </a:p>
        </p:txBody>
      </p:sp>
    </p:spTree>
    <p:extLst>
      <p:ext uri="{BB962C8B-B14F-4D97-AF65-F5344CB8AC3E}">
        <p14:creationId xmlns:p14="http://schemas.microsoft.com/office/powerpoint/2010/main" val="113097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5" grpId="0"/>
      <p:bldP spid="19" grpId="0"/>
      <p:bldP spid="20" grpId="0"/>
      <p:bldP spid="23" grpId="0"/>
      <p:bldP spid="35" grpId="0"/>
      <p:bldP spid="37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7A2AF15-D1A7-4CAD-817E-4BFA3D6854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65543">
            <a:off x="5383539" y="4315010"/>
            <a:ext cx="1356182" cy="963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7DAA95-DB41-4B9D-89DA-6D7CF61481C7}"/>
              </a:ext>
            </a:extLst>
          </p:cNvPr>
          <p:cNvSpPr/>
          <p:nvPr/>
        </p:nvSpPr>
        <p:spPr>
          <a:xfrm>
            <a:off x="4928168" y="5585027"/>
            <a:ext cx="2291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Алюмінієва банка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200-500 років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FF6317-A570-4EE2-A5E5-CE00E16CEF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5432" y="1782102"/>
            <a:ext cx="1563542" cy="1018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CE2EFC-92FA-4B0F-A911-67A273A6893D}"/>
              </a:ext>
            </a:extLst>
          </p:cNvPr>
          <p:cNvSpPr/>
          <p:nvPr/>
        </p:nvSpPr>
        <p:spPr>
          <a:xfrm>
            <a:off x="2346614" y="2964612"/>
            <a:ext cx="22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Шкіряні черевики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25-40 років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EE622C-9EEB-4A06-9F98-B52969738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571" y="1558150"/>
            <a:ext cx="920024" cy="1155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306AE7-A075-4571-8ECD-8D632E416971}"/>
              </a:ext>
            </a:extLst>
          </p:cNvPr>
          <p:cNvSpPr/>
          <p:nvPr/>
        </p:nvSpPr>
        <p:spPr>
          <a:xfrm>
            <a:off x="463692" y="2964612"/>
            <a:ext cx="1580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Недопалок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10-12 років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E2B64BA-7058-48BF-94E0-C1595D2C8F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153120">
            <a:off x="7677587" y="4085002"/>
            <a:ext cx="1380635" cy="1510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B4E35A-84B2-49F2-89EB-EEA181A2BE9D}"/>
              </a:ext>
            </a:extLst>
          </p:cNvPr>
          <p:cNvSpPr/>
          <p:nvPr/>
        </p:nvSpPr>
        <p:spPr>
          <a:xfrm>
            <a:off x="7602806" y="5585027"/>
            <a:ext cx="15824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Пластикова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пляшка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450 років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F1A259-2182-44EB-B503-F4A96E045C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88275" y="4142285"/>
            <a:ext cx="2049499" cy="1317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DB75FC2-3461-4594-8716-0931AB6235CD}"/>
              </a:ext>
            </a:extLst>
          </p:cNvPr>
          <p:cNvSpPr/>
          <p:nvPr/>
        </p:nvSpPr>
        <p:spPr>
          <a:xfrm>
            <a:off x="2289596" y="5585027"/>
            <a:ext cx="24469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Пластиковий пакет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200-1000 років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8B7839-5076-44AA-8F70-B9A5D5EE1E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7284204">
            <a:off x="10230902" y="1497392"/>
            <a:ext cx="1127713" cy="1464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B8B6FE-4B68-4E51-BC26-424C7AA36626}"/>
              </a:ext>
            </a:extLst>
          </p:cNvPr>
          <p:cNvSpPr/>
          <p:nvPr/>
        </p:nvSpPr>
        <p:spPr>
          <a:xfrm>
            <a:off x="9673136" y="2997784"/>
            <a:ext cx="2243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умова покришка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50-80 років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331D56B-EA1B-44C9-B944-EE0373C19D8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74720" y="1721886"/>
            <a:ext cx="1701234" cy="1015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27D3A22-B734-4D31-ACE2-379ABD2A8A6E}"/>
              </a:ext>
            </a:extLst>
          </p:cNvPr>
          <p:cNvSpPr/>
          <p:nvPr/>
        </p:nvSpPr>
        <p:spPr>
          <a:xfrm>
            <a:off x="7530030" y="2921168"/>
            <a:ext cx="17280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Пластиковий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контейнер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50-80 років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2E78EAA-F924-4D16-AA0F-C301B4DAE55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4746117">
            <a:off x="5433084" y="1457420"/>
            <a:ext cx="1033122" cy="1544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2952DB5-B27C-42DD-B9D0-69F8A32CB288}"/>
              </a:ext>
            </a:extLst>
          </p:cNvPr>
          <p:cNvSpPr/>
          <p:nvPr/>
        </p:nvSpPr>
        <p:spPr>
          <a:xfrm>
            <a:off x="4686736" y="2964612"/>
            <a:ext cx="2525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Посуд з пінопласту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50 років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401AD22-EE06-4059-8AD2-F8806B2D22C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923655" y="4225356"/>
            <a:ext cx="1581660" cy="1230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D5348C6-1E41-49AD-8A7E-BADE0F033202}"/>
              </a:ext>
            </a:extLst>
          </p:cNvPr>
          <p:cNvSpPr/>
          <p:nvPr/>
        </p:nvSpPr>
        <p:spPr>
          <a:xfrm>
            <a:off x="9859114" y="5574253"/>
            <a:ext cx="17714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Одноразовий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підгузок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500 років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773EF7-61E0-4058-AACE-77C68FC3873D}"/>
              </a:ext>
            </a:extLst>
          </p:cNvPr>
          <p:cNvSpPr/>
          <p:nvPr/>
        </p:nvSpPr>
        <p:spPr>
          <a:xfrm>
            <a:off x="463692" y="5574253"/>
            <a:ext cx="1744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Батарейки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до 100 років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C27CACB-6821-475E-A9E1-F4BA591138C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24127" y="4138000"/>
            <a:ext cx="644447" cy="1317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ectangle 44">
            <a:extLst>
              <a:ext uri="{FF2B5EF4-FFF2-40B4-BE49-F238E27FC236}">
                <a16:creationId xmlns:a16="http://schemas.microsoft.com/office/drawing/2014/main" id="{F3F880FF-79CC-4124-ACB7-D1C226CEFFFA}"/>
              </a:ext>
            </a:extLst>
          </p:cNvPr>
          <p:cNvSpPr/>
          <p:nvPr/>
        </p:nvSpPr>
        <p:spPr>
          <a:xfrm>
            <a:off x="2294382" y="443474"/>
            <a:ext cx="7603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Як довго розкладається сміття?</a:t>
            </a:r>
          </a:p>
        </p:txBody>
      </p:sp>
    </p:spTree>
    <p:extLst>
      <p:ext uri="{BB962C8B-B14F-4D97-AF65-F5344CB8AC3E}">
        <p14:creationId xmlns:p14="http://schemas.microsoft.com/office/powerpoint/2010/main" val="30386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429" y="284547"/>
            <a:ext cx="10293530" cy="1200329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Зменшуйте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використовуйте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знову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переробляйте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відходи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AC75F9-F744-485C-913F-D48B9DAA7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70" y="1549328"/>
            <a:ext cx="5625447" cy="50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2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429" y="171893"/>
            <a:ext cx="10293530" cy="646331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Зменшуйте кількість того, що купуєте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5" y="4309773"/>
            <a:ext cx="3063406" cy="2295116"/>
          </a:xfrm>
          <a:prstGeom prst="rect">
            <a:avLst/>
          </a:prstGeom>
        </p:spPr>
      </p:pic>
      <p:pic>
        <p:nvPicPr>
          <p:cNvPr id="4098" name="Picture 2" descr="Доставка товаров морем - выгодно и удоб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1" y="818224"/>
            <a:ext cx="3319682" cy="221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ne Woman Watch Goods Among : стоковые видео (без лицензионных платежей)  1999436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9203"/>
          <a:stretch/>
        </p:blipFill>
        <p:spPr bwMode="auto">
          <a:xfrm>
            <a:off x="4495115" y="3212454"/>
            <a:ext cx="3323486" cy="221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taly's Artisans Anxious As Brands Haggle To Bridge Luxury Gap -  AboveWhispers | AboveWhisp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03" y="832525"/>
            <a:ext cx="3309381" cy="22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ROM FOOD TO FUEL - Pamplin Media Grou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3"/>
          <a:stretch/>
        </p:blipFill>
        <p:spPr bwMode="auto">
          <a:xfrm>
            <a:off x="4497017" y="820176"/>
            <a:ext cx="3321584" cy="218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фрукти та овочі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r="7160"/>
          <a:stretch/>
        </p:blipFill>
        <p:spPr bwMode="auto">
          <a:xfrm>
            <a:off x="8334100" y="4407510"/>
            <a:ext cx="3309381" cy="21973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Множення 10"/>
          <p:cNvSpPr/>
          <p:nvPr/>
        </p:nvSpPr>
        <p:spPr>
          <a:xfrm>
            <a:off x="3757788" y="-35507"/>
            <a:ext cx="4871475" cy="3895623"/>
          </a:xfrm>
          <a:prstGeom prst="mathMultiply">
            <a:avLst>
              <a:gd name="adj1" fmla="val 33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Множення 11"/>
          <p:cNvSpPr/>
          <p:nvPr/>
        </p:nvSpPr>
        <p:spPr>
          <a:xfrm>
            <a:off x="-169376" y="-13925"/>
            <a:ext cx="4871475" cy="3895623"/>
          </a:xfrm>
          <a:prstGeom prst="mathMultiply">
            <a:avLst>
              <a:gd name="adj1" fmla="val 33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Множення 12"/>
          <p:cNvSpPr/>
          <p:nvPr/>
        </p:nvSpPr>
        <p:spPr>
          <a:xfrm>
            <a:off x="7553054" y="-23338"/>
            <a:ext cx="4871475" cy="3895623"/>
          </a:xfrm>
          <a:prstGeom prst="mathMultiply">
            <a:avLst>
              <a:gd name="adj1" fmla="val 33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Множення 13"/>
          <p:cNvSpPr/>
          <p:nvPr/>
        </p:nvSpPr>
        <p:spPr>
          <a:xfrm>
            <a:off x="3723575" y="2370891"/>
            <a:ext cx="4871475" cy="3895623"/>
          </a:xfrm>
          <a:prstGeom prst="mathMultiply">
            <a:avLst>
              <a:gd name="adj1" fmla="val 33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2FAC832-0FFA-4EA2-B715-25723FD1299A}"/>
              </a:ext>
            </a:extLst>
          </p:cNvPr>
          <p:cNvSpPr/>
          <p:nvPr/>
        </p:nvSpPr>
        <p:spPr>
          <a:xfrm>
            <a:off x="-169376" y="3451530"/>
            <a:ext cx="484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Купуйте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місцеву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їжу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2E1DA24-D37E-43AC-A12A-9EBE289171B1}"/>
              </a:ext>
            </a:extLst>
          </p:cNvPr>
          <p:cNvSpPr/>
          <p:nvPr/>
        </p:nvSpPr>
        <p:spPr>
          <a:xfrm>
            <a:off x="4183953" y="5664028"/>
            <a:ext cx="38923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Не купуйте забагато одягу чи взуття!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0E743DA-8218-4553-A7C8-BE4BD8A5EC2B}"/>
              </a:ext>
            </a:extLst>
          </p:cNvPr>
          <p:cNvSpPr/>
          <p:nvPr/>
        </p:nvSpPr>
        <p:spPr>
          <a:xfrm>
            <a:off x="7621199" y="3490784"/>
            <a:ext cx="48481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Не викидайте продукти!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42282" y="457329"/>
            <a:ext cx="1029353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Що скільки подорожує до нашого столу?</a:t>
            </a:r>
          </a:p>
        </p:txBody>
      </p:sp>
      <p:pic>
        <p:nvPicPr>
          <p:cNvPr id="34" name="Рисунок 33" descr="Краща логістика ефективності транспортування вантажу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8" b="5119"/>
          <a:stretch/>
        </p:blipFill>
        <p:spPr bwMode="auto">
          <a:xfrm flipH="1">
            <a:off x="0" y="858"/>
            <a:ext cx="2539999" cy="1465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увати 1"/>
          <p:cNvGrpSpPr/>
          <p:nvPr/>
        </p:nvGrpSpPr>
        <p:grpSpPr>
          <a:xfrm>
            <a:off x="425126" y="1454637"/>
            <a:ext cx="11359910" cy="5278669"/>
            <a:chOff x="425126" y="1454637"/>
            <a:chExt cx="11359910" cy="5278669"/>
          </a:xfrm>
        </p:grpSpPr>
        <p:graphicFrame>
          <p:nvGraphicFramePr>
            <p:cNvPr id="32" name="Объект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82255500"/>
                </p:ext>
              </p:extLst>
            </p:nvPr>
          </p:nvGraphicFramePr>
          <p:xfrm>
            <a:off x="425126" y="1454637"/>
            <a:ext cx="11359910" cy="5278669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8780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7120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379808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4130876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478086">
                  <a:tc gridSpan="2"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      Країна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 hMerge="1"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ru-RU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Штрих</a:t>
                        </a:r>
                        <a:r>
                          <a:rPr lang="uk-UA" sz="2800" baseline="0" dirty="0"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 код країни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Відстань до України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80524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ru-RU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Австралія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4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a:t>93</a:t>
                        </a:r>
                        <a:endParaRPr lang="ru-R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12 975 км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80524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ru-RU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Великобританія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4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a:t>50</a:t>
                        </a:r>
                        <a:endParaRPr lang="ru-R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3140 км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80524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ru-RU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Італія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4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a:t>80-83</a:t>
                        </a:r>
                        <a:endParaRPr lang="ru-R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2393 км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5867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ru-RU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Китай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4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a:t>690-692</a:t>
                        </a:r>
                        <a:endParaRPr lang="ru-R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5 943 км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80524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ru-RU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Німеччина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4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a:t>400-440</a:t>
                        </a:r>
                        <a:endParaRPr lang="ru-R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1762 км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80524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ru-RU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Польща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4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a:t>745</a:t>
                        </a:r>
                        <a:endParaRPr lang="ru-R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1235 км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80524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ru-RU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США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4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a:t>00-13</a:t>
                        </a:r>
                        <a:endParaRPr lang="ru-R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9152 км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80524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ru-RU" sz="110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Франція</a:t>
                        </a:r>
                        <a:endParaRPr lang="ru-RU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4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a:t>30-37</a:t>
                        </a:r>
                        <a:endParaRPr lang="ru-R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2698 км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80524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ru-RU" sz="110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Швеція</a:t>
                        </a:r>
                        <a:endParaRPr lang="ru-RU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4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a:t>73</a:t>
                        </a:r>
                        <a:endParaRPr lang="ru-R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2818 км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80524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endParaRPr lang="ru-RU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Японія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4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a:t>45, 49</a:t>
                        </a:r>
                        <a:endParaRPr lang="ru-R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uk-UA" sz="2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8 167 км</a:t>
                        </a:r>
                        <a:endParaRPr lang="ru-RU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/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</a:tbl>
            </a:graphicData>
          </a:graphic>
        </p:graphicFrame>
        <p:pic>
          <p:nvPicPr>
            <p:cNvPr id="35" name="Picture 2" descr="Флаг Польши — Википеди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288" y="4323591"/>
              <a:ext cx="868173" cy="483735"/>
            </a:xfrm>
            <a:prstGeom prst="rect">
              <a:avLst/>
            </a:prstGeom>
            <a:noFill/>
          </p:spPr>
        </p:pic>
        <p:pic>
          <p:nvPicPr>
            <p:cNvPr id="36" name="Picture 4" descr="https://encrypted-tbn0.gstatic.com/images?q=tbn%3AANd9GcQs0vqKCHuvn6Z3JxRwP1XpVU4vtytfxxITSbB59oyD2XKfzBNlHyeeUhLgEag&amp;usqp=CA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288" y="3839856"/>
              <a:ext cx="868173" cy="483735"/>
            </a:xfrm>
            <a:prstGeom prst="rect">
              <a:avLst/>
            </a:prstGeom>
            <a:noFill/>
          </p:spPr>
        </p:pic>
        <p:pic>
          <p:nvPicPr>
            <p:cNvPr id="37" name="Picture 16" descr="Флаг Китая - Друк України"/>
            <p:cNvPicPr>
              <a:picLocks noChangeAspect="1" noChangeArrowheads="1"/>
            </p:cNvPicPr>
            <p:nvPr/>
          </p:nvPicPr>
          <p:blipFill>
            <a:blip r:embed="rId5" cstate="print"/>
            <a:srcRect b="34481"/>
            <a:stretch>
              <a:fillRect/>
            </a:stretch>
          </p:blipFill>
          <p:spPr bwMode="auto">
            <a:xfrm>
              <a:off x="432288" y="3380736"/>
              <a:ext cx="868173" cy="459120"/>
            </a:xfrm>
            <a:prstGeom prst="rect">
              <a:avLst/>
            </a:prstGeom>
            <a:noFill/>
          </p:spPr>
        </p:pic>
        <p:pic>
          <p:nvPicPr>
            <p:cNvPr id="38" name="Picture 22" descr="Флаг Италии - Друк України"/>
            <p:cNvPicPr>
              <a:picLocks noChangeAspect="1" noChangeArrowheads="1"/>
            </p:cNvPicPr>
            <p:nvPr/>
          </p:nvPicPr>
          <p:blipFill>
            <a:blip r:embed="rId6" cstate="print"/>
            <a:srcRect b="34481"/>
            <a:stretch>
              <a:fillRect/>
            </a:stretch>
          </p:blipFill>
          <p:spPr bwMode="auto">
            <a:xfrm>
              <a:off x="432288" y="2897000"/>
              <a:ext cx="868173" cy="483736"/>
            </a:xfrm>
            <a:prstGeom prst="rect">
              <a:avLst/>
            </a:prstGeom>
            <a:noFill/>
          </p:spPr>
        </p:pic>
        <p:pic>
          <p:nvPicPr>
            <p:cNvPr id="39" name="Picture 24" descr="Флаг великобритании - цвета, история возникновения, что обозначает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289" y="2412232"/>
              <a:ext cx="868173" cy="484767"/>
            </a:xfrm>
            <a:prstGeom prst="rect">
              <a:avLst/>
            </a:prstGeom>
            <a:noFill/>
          </p:spPr>
        </p:pic>
        <p:pic>
          <p:nvPicPr>
            <p:cNvPr id="40" name="Picture 30" descr="Флаг Австралии: фото, цвета, значение, история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2289" y="1956910"/>
              <a:ext cx="868173" cy="455322"/>
            </a:xfrm>
            <a:prstGeom prst="rect">
              <a:avLst/>
            </a:prstGeom>
            <a:noFill/>
          </p:spPr>
        </p:pic>
        <p:pic>
          <p:nvPicPr>
            <p:cNvPr id="41" name="Picture 32" descr="Восемь флагов, каждый из которых мог стать флагом США - BBC News Русская  служба"/>
            <p:cNvPicPr>
              <a:picLocks noChangeAspect="1" noChangeArrowheads="1"/>
            </p:cNvPicPr>
            <p:nvPr/>
          </p:nvPicPr>
          <p:blipFill>
            <a:blip r:embed="rId9" cstate="print"/>
            <a:srcRect l="4725" r="5501"/>
            <a:stretch>
              <a:fillRect/>
            </a:stretch>
          </p:blipFill>
          <p:spPr bwMode="auto">
            <a:xfrm>
              <a:off x="432288" y="4807326"/>
              <a:ext cx="868173" cy="480177"/>
            </a:xfrm>
            <a:prstGeom prst="rect">
              <a:avLst/>
            </a:prstGeom>
            <a:noFill/>
          </p:spPr>
        </p:pic>
        <p:pic>
          <p:nvPicPr>
            <p:cNvPr id="42" name="Picture 34" descr="Флаг Франции | Заказать и купить французский флаг. История флага Франции."/>
            <p:cNvPicPr>
              <a:picLocks noChangeAspect="1" noChangeArrowheads="1"/>
            </p:cNvPicPr>
            <p:nvPr/>
          </p:nvPicPr>
          <p:blipFill>
            <a:blip r:embed="rId10" cstate="print"/>
            <a:srcRect t="16632" b="16841"/>
            <a:stretch>
              <a:fillRect/>
            </a:stretch>
          </p:blipFill>
          <p:spPr bwMode="auto">
            <a:xfrm>
              <a:off x="432288" y="5284929"/>
              <a:ext cx="868173" cy="486225"/>
            </a:xfrm>
            <a:prstGeom prst="rect">
              <a:avLst/>
            </a:prstGeom>
            <a:noFill/>
          </p:spPr>
        </p:pic>
        <p:pic>
          <p:nvPicPr>
            <p:cNvPr id="43" name="Picture 40" descr="Флаг Швеции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2288" y="5765106"/>
              <a:ext cx="868173" cy="480176"/>
            </a:xfrm>
            <a:prstGeom prst="rect">
              <a:avLst/>
            </a:prstGeom>
            <a:noFill/>
          </p:spPr>
        </p:pic>
        <p:pic>
          <p:nvPicPr>
            <p:cNvPr id="44" name="Picture 44" descr="Флаг Японии - цвета, история возникновения, что обозначает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2287" y="6248757"/>
              <a:ext cx="868173" cy="48373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203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609" y="257708"/>
            <a:ext cx="7197991" cy="1200329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1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Використовуйте повторно або «нове життя» старих речей</a:t>
            </a:r>
          </a:p>
        </p:txBody>
      </p:sp>
      <p:grpSp>
        <p:nvGrpSpPr>
          <p:cNvPr id="4" name="Групувати 3"/>
          <p:cNvGrpSpPr/>
          <p:nvPr/>
        </p:nvGrpSpPr>
        <p:grpSpPr>
          <a:xfrm>
            <a:off x="45189" y="1558278"/>
            <a:ext cx="3839977" cy="2307088"/>
            <a:chOff x="45189" y="1558278"/>
            <a:chExt cx="3839977" cy="2307088"/>
          </a:xfrm>
        </p:grpSpPr>
        <p:pic>
          <p:nvPicPr>
            <p:cNvPr id="5122" name="Picture 2" descr="Поделки из бросового материала. Воспитателям детских садов, школьным  учителям и педагогам - Маам.ру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222"/>
            <a:stretch/>
          </p:blipFill>
          <p:spPr bwMode="auto">
            <a:xfrm>
              <a:off x="529369" y="1558278"/>
              <a:ext cx="3355797" cy="230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189" y="3465256"/>
              <a:ext cx="5293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1)</a:t>
              </a:r>
            </a:p>
          </p:txBody>
        </p:sp>
      </p:grpSp>
      <p:grpSp>
        <p:nvGrpSpPr>
          <p:cNvPr id="5" name="Групувати 4"/>
          <p:cNvGrpSpPr/>
          <p:nvPr/>
        </p:nvGrpSpPr>
        <p:grpSpPr>
          <a:xfrm>
            <a:off x="3943226" y="1558277"/>
            <a:ext cx="3839977" cy="2307089"/>
            <a:chOff x="3943226" y="1558277"/>
            <a:chExt cx="3839977" cy="2307089"/>
          </a:xfrm>
        </p:grpSpPr>
        <p:pic>
          <p:nvPicPr>
            <p:cNvPr id="5124" name="Picture 4" descr="Перетяжка мебел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406" y="1558277"/>
              <a:ext cx="3355797" cy="2307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43226" y="3465256"/>
              <a:ext cx="5293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2)</a:t>
              </a:r>
            </a:p>
          </p:txBody>
        </p:sp>
      </p:grpSp>
      <p:grpSp>
        <p:nvGrpSpPr>
          <p:cNvPr id="6" name="Групувати 5"/>
          <p:cNvGrpSpPr/>
          <p:nvPr/>
        </p:nvGrpSpPr>
        <p:grpSpPr>
          <a:xfrm>
            <a:off x="7796074" y="1558277"/>
            <a:ext cx="3914882" cy="2322286"/>
            <a:chOff x="7796074" y="1558277"/>
            <a:chExt cx="3914882" cy="2322286"/>
          </a:xfrm>
        </p:grpSpPr>
        <p:pic>
          <p:nvPicPr>
            <p:cNvPr id="5126" name="Picture 6" descr="Лучший велосипед для подростка в 2019 году - обзоры, отзывы и тесты на  veloturist.org.ua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9" b="6406"/>
            <a:stretch/>
          </p:blipFill>
          <p:spPr bwMode="auto">
            <a:xfrm>
              <a:off x="8267383" y="1558277"/>
              <a:ext cx="3443573" cy="232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796074" y="3465256"/>
              <a:ext cx="5293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3)</a:t>
              </a:r>
            </a:p>
          </p:txBody>
        </p:sp>
      </p:grpSp>
      <p:grpSp>
        <p:nvGrpSpPr>
          <p:cNvPr id="7" name="Групувати 6"/>
          <p:cNvGrpSpPr/>
          <p:nvPr/>
        </p:nvGrpSpPr>
        <p:grpSpPr>
          <a:xfrm>
            <a:off x="55390" y="4195410"/>
            <a:ext cx="3829776" cy="2326961"/>
            <a:chOff x="55390" y="4195410"/>
            <a:chExt cx="3829776" cy="2326961"/>
          </a:xfrm>
        </p:grpSpPr>
        <p:pic>
          <p:nvPicPr>
            <p:cNvPr id="5128" name="Picture 8" descr="Everything You Need to Know About Doll Restoration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46"/>
            <a:stretch/>
          </p:blipFill>
          <p:spPr bwMode="auto">
            <a:xfrm>
              <a:off x="539570" y="4195410"/>
              <a:ext cx="3345596" cy="2326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5390" y="6098048"/>
              <a:ext cx="5293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4)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950791B-DB5D-4D92-A8D3-E68DB779A09E}"/>
              </a:ext>
            </a:extLst>
          </p:cNvPr>
          <p:cNvGrpSpPr/>
          <p:nvPr/>
        </p:nvGrpSpPr>
        <p:grpSpPr>
          <a:xfrm>
            <a:off x="3920632" y="4161763"/>
            <a:ext cx="3865343" cy="2336395"/>
            <a:chOff x="3920632" y="4161763"/>
            <a:chExt cx="3865343" cy="2336395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7BFF0C4-4B79-458D-8B1B-C5DC56CD0B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345" t="28888" r="44971" b="24656"/>
            <a:stretch/>
          </p:blipFill>
          <p:spPr>
            <a:xfrm>
              <a:off x="4430178" y="4161763"/>
              <a:ext cx="3355797" cy="232696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920632" y="6098048"/>
              <a:ext cx="5293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5)</a:t>
              </a:r>
            </a:p>
          </p:txBody>
        </p:sp>
      </p:grpSp>
      <p:grpSp>
        <p:nvGrpSpPr>
          <p:cNvPr id="9" name="Групувати 8"/>
          <p:cNvGrpSpPr/>
          <p:nvPr/>
        </p:nvGrpSpPr>
        <p:grpSpPr>
          <a:xfrm>
            <a:off x="7796074" y="4195410"/>
            <a:ext cx="3914882" cy="2307089"/>
            <a:chOff x="7796074" y="4195410"/>
            <a:chExt cx="3914882" cy="2307089"/>
          </a:xfrm>
        </p:grpSpPr>
        <p:pic>
          <p:nvPicPr>
            <p:cNvPr id="12" name="Рисунок 11" descr="https://simya.com.ua/bitrix/uploads/2019/04/shcho-robyty-z-nepotribnimi-rechamy-1-1024x685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7383" y="4195410"/>
              <a:ext cx="3443573" cy="2307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796074" y="6098048"/>
              <a:ext cx="5293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62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12268</TotalTime>
  <Words>306</Words>
  <Application>Microsoft Office PowerPoint</Application>
  <PresentationFormat>Широкоэкранный</PresentationFormat>
  <Paragraphs>119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Цвєткова Анастасія Дмитрівна</cp:lastModifiedBy>
  <cp:revision>254</cp:revision>
  <dcterms:created xsi:type="dcterms:W3CDTF">2020-10-27T19:49:41Z</dcterms:created>
  <dcterms:modified xsi:type="dcterms:W3CDTF">2021-02-04T11:24:41Z</dcterms:modified>
</cp:coreProperties>
</file>